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8" r:id="rId2"/>
    <p:sldId id="325" r:id="rId3"/>
    <p:sldId id="338" r:id="rId4"/>
    <p:sldId id="342" r:id="rId5"/>
    <p:sldId id="348" r:id="rId6"/>
    <p:sldId id="341" r:id="rId7"/>
    <p:sldId id="303" r:id="rId8"/>
    <p:sldId id="328" r:id="rId9"/>
    <p:sldId id="329" r:id="rId10"/>
    <p:sldId id="339" r:id="rId11"/>
    <p:sldId id="330" r:id="rId12"/>
    <p:sldId id="331" r:id="rId13"/>
    <p:sldId id="332" r:id="rId14"/>
    <p:sldId id="337" r:id="rId15"/>
    <p:sldId id="333" r:id="rId16"/>
    <p:sldId id="335" r:id="rId17"/>
    <p:sldId id="327" r:id="rId18"/>
    <p:sldId id="345" r:id="rId19"/>
    <p:sldId id="346" r:id="rId20"/>
    <p:sldId id="347" r:id="rId21"/>
    <p:sldId id="343" r:id="rId22"/>
    <p:sldId id="34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D2EFFA"/>
    <a:srgbClr val="A4DEF4"/>
    <a:srgbClr val="77CEEF"/>
    <a:srgbClr val="FFCC00"/>
    <a:srgbClr val="9DC3E6"/>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0" autoAdjust="0"/>
    <p:restoredTop sz="94660"/>
  </p:normalViewPr>
  <p:slideViewPr>
    <p:cSldViewPr snapToGrid="0">
      <p:cViewPr varScale="1">
        <p:scale>
          <a:sx n="89" d="100"/>
          <a:sy n="89" d="100"/>
        </p:scale>
        <p:origin x="-348"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870DB5-A78F-42F6-9B75-32E10D6509EE}" type="datetimeFigureOut">
              <a:rPr lang="zh-CN" altLang="en-US" smtClean="0"/>
              <a:pPr/>
              <a:t>2018/5/16 Wednesday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78807B-5EFF-49E8-A206-4A85C51D90E8}" type="slidenum">
              <a:rPr lang="zh-CN" altLang="en-US" smtClean="0"/>
              <a:pPr/>
              <a:t>‹#›</a:t>
            </a:fld>
            <a:endParaRPr lang="zh-CN" altLang="en-US"/>
          </a:p>
        </p:txBody>
      </p:sp>
    </p:spTree>
    <p:extLst>
      <p:ext uri="{BB962C8B-B14F-4D97-AF65-F5344CB8AC3E}">
        <p14:creationId xmlns:p14="http://schemas.microsoft.com/office/powerpoint/2010/main" val="282419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2018/5/16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46389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72D96606-29F2-0546-8C5E-0252F8EA9F14}"/>
              </a:ext>
            </a:extLst>
          </p:cNvPr>
          <p:cNvSpPr>
            <a:spLocks noGrp="1" noRot="1" noChangeAspect="1"/>
          </p:cNvSpPr>
          <p:nvPr>
            <p:ph type="sldImg"/>
          </p:nvPr>
        </p:nvSpPr>
        <p:spPr>
          <a:xfrm>
            <a:off x="381000" y="685800"/>
            <a:ext cx="6096000" cy="3429000"/>
          </a:xfrm>
        </p:spPr>
      </p:sp>
      <p:sp>
        <p:nvSpPr>
          <p:cNvPr id="3" name="Заметки 2">
            <a:extLst>
              <a:ext uri="{FF2B5EF4-FFF2-40B4-BE49-F238E27FC236}">
                <a16:creationId xmlns:a16="http://schemas.microsoft.com/office/drawing/2014/main" xmlns="" id="{FD9ECB24-1F7F-C849-BA06-93A46E02CD86}"/>
              </a:ext>
            </a:extLst>
          </p:cNvPr>
          <p:cNvSpPr>
            <a:spLocks noGrp="1"/>
          </p:cNvSpPr>
          <p:nvPr>
            <p:ph type="body" idx="1"/>
          </p:nvPr>
        </p:nvSpPr>
        <p:spPr/>
        <p:txBody>
          <a:bodyPr/>
          <a:lstStyle/>
          <a:p>
            <a:endParaRPr lang="ru-RU" smtClean="0"/>
          </a:p>
        </p:txBody>
      </p:sp>
    </p:spTree>
    <p:extLst>
      <p:ext uri="{BB962C8B-B14F-4D97-AF65-F5344CB8AC3E}">
        <p14:creationId xmlns:p14="http://schemas.microsoft.com/office/powerpoint/2010/main" val="105810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4理念">
    <p:spTree>
      <p:nvGrpSpPr>
        <p:cNvPr id="1" name=""/>
        <p:cNvGrpSpPr/>
        <p:nvPr/>
      </p:nvGrpSpPr>
      <p:grpSpPr>
        <a:xfrm>
          <a:off x="0" y="0"/>
          <a:ext cx="0" cy="0"/>
          <a:chOff x="0" y="0"/>
          <a:chExt cx="0" cy="0"/>
        </a:xfrm>
      </p:grpSpPr>
      <p:sp>
        <p:nvSpPr>
          <p:cNvPr id="8" name="矩形 7"/>
          <p:cNvSpPr/>
          <p:nvPr userDrawn="1"/>
        </p:nvSpPr>
        <p:spPr>
          <a:xfrm>
            <a:off x="0" y="6354652"/>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49" y="111299"/>
            <a:ext cx="1243621" cy="1191408"/>
          </a:xfrm>
          <a:prstGeom prst="rect">
            <a:avLst/>
          </a:prstGeom>
        </p:spPr>
      </p:pic>
      <p:cxnSp>
        <p:nvCxnSpPr>
          <p:cNvPr id="18" name="直接连接符 17"/>
          <p:cNvCxnSpPr/>
          <p:nvPr userDrawn="1"/>
        </p:nvCxnSpPr>
        <p:spPr>
          <a:xfrm>
            <a:off x="1678488" y="979718"/>
            <a:ext cx="10058400" cy="0"/>
          </a:xfrm>
          <a:prstGeom prst="line">
            <a:avLst/>
          </a:prstGeom>
          <a:ln w="44450">
            <a:solidFill>
              <a:schemeClr val="accent1"/>
            </a:solidFill>
          </a:ln>
        </p:spPr>
        <p:style>
          <a:lnRef idx="2">
            <a:schemeClr val="accent1"/>
          </a:lnRef>
          <a:fillRef idx="0">
            <a:schemeClr val="accent1"/>
          </a:fillRef>
          <a:effectRef idx="1">
            <a:schemeClr val="accent1"/>
          </a:effectRef>
          <a:fontRef idx="minor">
            <a:schemeClr val="tx1"/>
          </a:fontRef>
        </p:style>
      </p:cxnSp>
      <p:sp>
        <p:nvSpPr>
          <p:cNvPr id="20" name="矩形 19"/>
          <p:cNvSpPr/>
          <p:nvPr userDrawn="1"/>
        </p:nvSpPr>
        <p:spPr>
          <a:xfrm>
            <a:off x="6893575" y="6318085"/>
            <a:ext cx="5301452" cy="553998"/>
          </a:xfrm>
          <a:prstGeom prst="rect">
            <a:avLst/>
          </a:prstGeom>
        </p:spPr>
        <p:txBody>
          <a:bodyPr wrap="none">
            <a:spAutoFit/>
          </a:bodyPr>
          <a:lstStyle/>
          <a:p>
            <a:pPr marL="114300" indent="127000" algn="ctr">
              <a:lnSpc>
                <a:spcPct val="150000"/>
              </a:lnSpc>
              <a:spcAft>
                <a:spcPts val="0"/>
              </a:spcAft>
            </a:pPr>
            <a:r>
              <a:rPr lang="zh-CN" altLang="zh-CN" sz="2000" kern="100" dirty="0" smtClean="0">
                <a:solidFill>
                  <a:schemeClr val="bg1"/>
                </a:solidFill>
                <a:effectLst/>
                <a:latin typeface="Calibri" panose="020F0502020204030204" pitchFamily="34" charset="0"/>
                <a:ea typeface="方正小标宋_GBK" panose="03000509000000000000" pitchFamily="65" charset="-122"/>
                <a:cs typeface="方正小标宋_GBK" panose="03000509000000000000" pitchFamily="65" charset="-122"/>
              </a:rPr>
              <a:t>应届普通高校毕业生在杭就业手续办理</a:t>
            </a:r>
            <a:r>
              <a:rPr lang="zh-CN" altLang="en-US" sz="2000" kern="100" dirty="0" smtClean="0">
                <a:solidFill>
                  <a:schemeClr val="bg1"/>
                </a:solidFill>
                <a:effectLst/>
                <a:latin typeface="Calibri" panose="020F0502020204030204" pitchFamily="34" charset="0"/>
                <a:ea typeface="方正小标宋_GBK" panose="03000509000000000000" pitchFamily="65" charset="-122"/>
                <a:cs typeface="方正小标宋_GBK" panose="03000509000000000000" pitchFamily="65" charset="-122"/>
              </a:rPr>
              <a:t>流程</a:t>
            </a:r>
            <a:endParaRPr lang="zh-CN" altLang="zh-CN" sz="1000" kern="100" dirty="0">
              <a:solidFill>
                <a:schemeClr val="bg1"/>
              </a:solidFill>
              <a:effectLst/>
              <a:latin typeface="Calibri" panose="020F0502020204030204" pitchFamily="34" charset="0"/>
              <a:ea typeface="+mn-ea"/>
            </a:endParaRPr>
          </a:p>
        </p:txBody>
      </p:sp>
    </p:spTree>
    <p:extLst>
      <p:ext uri="{BB962C8B-B14F-4D97-AF65-F5344CB8AC3E}">
        <p14:creationId xmlns:p14="http://schemas.microsoft.com/office/powerpoint/2010/main" val="564533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567C972-69A7-4799-B65B-633F9A16FB25}" type="datetimeFigureOut">
              <a:rPr lang="zh-CN" altLang="en-US" smtClean="0"/>
              <a:pPr/>
              <a:t>2018/5/16 Wednesday</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20EA3D-6E10-42DB-BB22-085A274FBE3D}"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567C972-69A7-4799-B65B-633F9A16FB25}" type="datetimeFigureOut">
              <a:rPr lang="zh-CN" altLang="en-US" smtClean="0"/>
              <a:pPr/>
              <a:t>2018/5/16 Wednesday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20EA3D-6E10-42DB-BB22-085A274FBE3D}" type="slidenum">
              <a:rPr lang="zh-CN" altLang="en-US" smtClean="0"/>
              <a:pPr/>
              <a:t>‹#›</a:t>
            </a:fld>
            <a:endParaRPr lang="zh-CN" altLang="en-US"/>
          </a:p>
        </p:txBody>
      </p:sp>
    </p:spTree>
    <p:extLst>
      <p:ext uri="{BB962C8B-B14F-4D97-AF65-F5344CB8AC3E}">
        <p14:creationId xmlns:p14="http://schemas.microsoft.com/office/powerpoint/2010/main" val="1012831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655" r:id="rId2"/>
    <p:sldLayoutId id="214748376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zjzwfw.gov.cn/"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矩形 3"/>
          <p:cNvSpPr/>
          <p:nvPr/>
        </p:nvSpPr>
        <p:spPr>
          <a:xfrm>
            <a:off x="0" y="1680616"/>
            <a:ext cx="12192000" cy="2380139"/>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759215" y="5181577"/>
            <a:ext cx="2794430" cy="830997"/>
          </a:xfrm>
          <a:prstGeom prst="rect">
            <a:avLst/>
          </a:prstGeom>
          <a:noFill/>
        </p:spPr>
        <p:txBody>
          <a:bodyPr wrap="square" rtlCol="0">
            <a:spAutoFit/>
          </a:bodyPr>
          <a:lstStyle/>
          <a:p>
            <a:pPr algn="ctr"/>
            <a:r>
              <a:rPr lang="zh-CN" altLang="en-US" sz="2400" dirty="0" smtClean="0">
                <a:latin typeface="黑体" pitchFamily="49" charset="-122"/>
                <a:ea typeface="黑体" pitchFamily="49" charset="-122"/>
                <a:cs typeface="Tahoma" panose="020B0604030504040204" pitchFamily="34" charset="0"/>
              </a:rPr>
              <a:t>杭州市人才服务局</a:t>
            </a:r>
            <a:endParaRPr lang="en-US" altLang="zh-CN" sz="2400" dirty="0" smtClean="0">
              <a:latin typeface="黑体" pitchFamily="49" charset="-122"/>
              <a:ea typeface="黑体" pitchFamily="49" charset="-122"/>
              <a:cs typeface="Tahoma" panose="020B0604030504040204" pitchFamily="34" charset="0"/>
            </a:endParaRPr>
          </a:p>
          <a:p>
            <a:pPr algn="ctr"/>
            <a:r>
              <a:rPr lang="en-US" altLang="zh-CN" sz="2400" dirty="0" smtClean="0">
                <a:latin typeface="黑体" pitchFamily="49" charset="-122"/>
                <a:ea typeface="黑体" pitchFamily="49" charset="-122"/>
                <a:cs typeface="Tahoma" panose="020B0604030504040204" pitchFamily="34" charset="0"/>
              </a:rPr>
              <a:t>2018</a:t>
            </a:r>
            <a:r>
              <a:rPr lang="zh-CN" altLang="en-US" sz="2400" dirty="0" smtClean="0">
                <a:latin typeface="黑体" pitchFamily="49" charset="-122"/>
                <a:ea typeface="黑体" pitchFamily="49" charset="-122"/>
                <a:cs typeface="Tahoma" panose="020B0604030504040204" pitchFamily="34" charset="0"/>
              </a:rPr>
              <a:t>年</a:t>
            </a:r>
            <a:r>
              <a:rPr lang="en-US" altLang="zh-CN" sz="2400" dirty="0" smtClean="0">
                <a:latin typeface="黑体" pitchFamily="49" charset="-122"/>
                <a:ea typeface="黑体" pitchFamily="49" charset="-122"/>
                <a:cs typeface="Tahoma" panose="020B0604030504040204" pitchFamily="34" charset="0"/>
              </a:rPr>
              <a:t>5</a:t>
            </a:r>
            <a:r>
              <a:rPr lang="zh-CN" altLang="en-US" sz="2400" dirty="0" smtClean="0">
                <a:latin typeface="黑体" pitchFamily="49" charset="-122"/>
                <a:ea typeface="黑体" pitchFamily="49" charset="-122"/>
                <a:cs typeface="Tahoma" panose="020B0604030504040204" pitchFamily="34" charset="0"/>
              </a:rPr>
              <a:t>月</a:t>
            </a:r>
            <a:endParaRPr lang="zh-CN" altLang="en-US" sz="2400" dirty="0">
              <a:latin typeface="黑体" pitchFamily="49" charset="-122"/>
              <a:ea typeface="黑体" pitchFamily="49" charset="-122"/>
              <a:cs typeface="Tahoma" panose="020B0604030504040204" pitchFamily="34" charset="0"/>
            </a:endParaRPr>
          </a:p>
        </p:txBody>
      </p:sp>
      <p:sp>
        <p:nvSpPr>
          <p:cNvPr id="3" name="矩形 2"/>
          <p:cNvSpPr/>
          <p:nvPr/>
        </p:nvSpPr>
        <p:spPr>
          <a:xfrm>
            <a:off x="1385675" y="1928969"/>
            <a:ext cx="9494907" cy="2123658"/>
          </a:xfrm>
          <a:prstGeom prst="rect">
            <a:avLst/>
          </a:prstGeom>
          <a:noFill/>
        </p:spPr>
        <p:txBody>
          <a:bodyPr wrap="none" lIns="91440" tIns="45720" rIns="91440" bIns="45720">
            <a:spAutoFit/>
          </a:bodyPr>
          <a:lstStyle/>
          <a:p>
            <a:pPr algn="ctr"/>
            <a:r>
              <a:rPr lang="zh-CN" altLang="en-US" sz="6600" dirty="0">
                <a:ln w="9525">
                  <a:solidFill>
                    <a:schemeClr val="bg1"/>
                  </a:solidFill>
                  <a:prstDash val="solid"/>
                </a:ln>
                <a:latin typeface="黑体" panose="02010609060101010101" pitchFamily="49" charset="-122"/>
                <a:ea typeface="黑体" panose="02010609060101010101" pitchFamily="49" charset="-122"/>
                <a:cs typeface="Tahoma" panose="020B0604030504040204" pitchFamily="34" charset="0"/>
              </a:rPr>
              <a:t>应届普通高校毕业生在</a:t>
            </a:r>
            <a:r>
              <a:rPr lang="zh-CN" altLang="en-US" sz="6600" dirty="0" smtClean="0">
                <a:ln w="9525">
                  <a:solidFill>
                    <a:schemeClr val="bg1"/>
                  </a:solidFill>
                  <a:prstDash val="solid"/>
                </a:ln>
                <a:latin typeface="黑体" panose="02010609060101010101" pitchFamily="49" charset="-122"/>
                <a:ea typeface="黑体" panose="02010609060101010101" pitchFamily="49" charset="-122"/>
                <a:cs typeface="Tahoma" panose="020B0604030504040204" pitchFamily="34" charset="0"/>
              </a:rPr>
              <a:t>杭</a:t>
            </a:r>
            <a:endParaRPr lang="en-US" altLang="zh-CN" sz="6600" dirty="0" smtClean="0">
              <a:ln w="9525">
                <a:solidFill>
                  <a:schemeClr val="bg1"/>
                </a:solidFill>
                <a:prstDash val="solid"/>
              </a:ln>
              <a:latin typeface="黑体" panose="02010609060101010101" pitchFamily="49" charset="-122"/>
              <a:ea typeface="黑体" panose="02010609060101010101" pitchFamily="49" charset="-122"/>
              <a:cs typeface="Tahoma" panose="020B0604030504040204" pitchFamily="34" charset="0"/>
            </a:endParaRPr>
          </a:p>
          <a:p>
            <a:pPr algn="ctr"/>
            <a:r>
              <a:rPr lang="zh-CN" altLang="en-US" sz="6600" dirty="0" smtClean="0">
                <a:ln w="9525">
                  <a:solidFill>
                    <a:schemeClr val="bg1"/>
                  </a:solidFill>
                  <a:prstDash val="solid"/>
                </a:ln>
                <a:latin typeface="黑体" panose="02010609060101010101" pitchFamily="49" charset="-122"/>
                <a:ea typeface="黑体" panose="02010609060101010101" pitchFamily="49" charset="-122"/>
                <a:cs typeface="Tahoma" panose="020B0604030504040204" pitchFamily="34" charset="0"/>
              </a:rPr>
              <a:t>就业手续办理</a:t>
            </a:r>
            <a:r>
              <a:rPr lang="zh-CN" altLang="en-US" sz="6600" dirty="0">
                <a:ln w="9525">
                  <a:solidFill>
                    <a:schemeClr val="bg1"/>
                  </a:solidFill>
                  <a:prstDash val="solid"/>
                </a:ln>
                <a:latin typeface="黑体" panose="02010609060101010101" pitchFamily="49" charset="-122"/>
                <a:ea typeface="黑体" panose="02010609060101010101" pitchFamily="49" charset="-122"/>
                <a:cs typeface="Tahoma" panose="020B0604030504040204" pitchFamily="34" charset="0"/>
              </a:rPr>
              <a:t>流程</a:t>
            </a:r>
            <a:endParaRPr lang="zh-CN" altLang="en-US" sz="6600" cap="none" spc="0" dirty="0">
              <a:ln w="9525">
                <a:solidFill>
                  <a:schemeClr val="bg1"/>
                </a:solidFill>
                <a:prstDash val="solid"/>
              </a:ln>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r="8000" b="12761"/>
          <a:stretch/>
        </p:blipFill>
        <p:spPr bwMode="auto">
          <a:xfrm>
            <a:off x="2800946" y="1117600"/>
            <a:ext cx="7460654" cy="3691466"/>
          </a:xfrm>
          <a:prstGeom prst="rect">
            <a:avLst/>
          </a:prstGeom>
          <a:noFill/>
          <a:ln w="9525">
            <a:noFill/>
            <a:miter lim="800000"/>
            <a:headEnd/>
            <a:tailEnd/>
          </a:ln>
          <a:effectLst>
            <a:softEdge rad="127000"/>
          </a:effectLst>
        </p:spPr>
      </p:pic>
      <p:grpSp>
        <p:nvGrpSpPr>
          <p:cNvPr id="3" name="组合 2"/>
          <p:cNvGrpSpPr/>
          <p:nvPr/>
        </p:nvGrpSpPr>
        <p:grpSpPr>
          <a:xfrm>
            <a:off x="2800946" y="5195339"/>
            <a:ext cx="540000" cy="540000"/>
            <a:chOff x="928662" y="3571882"/>
            <a:chExt cx="540000" cy="540000"/>
          </a:xfrm>
          <a:effectLst>
            <a:outerShdw blurRad="50800" dist="38100" dir="2700000" algn="tl" rotWithShape="0">
              <a:prstClr val="black">
                <a:alpha val="40000"/>
              </a:prstClr>
            </a:outerShdw>
          </a:effectLst>
        </p:grpSpPr>
        <p:sp>
          <p:nvSpPr>
            <p:cNvPr id="4" name="泪滴形 3"/>
            <p:cNvSpPr/>
            <p:nvPr/>
          </p:nvSpPr>
          <p:spPr>
            <a:xfrm rot="8100000">
              <a:off x="928662" y="3571882"/>
              <a:ext cx="540000" cy="54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18662" y="3661882"/>
              <a:ext cx="360000" cy="36000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3452783" y="5200846"/>
            <a:ext cx="7028950" cy="1015663"/>
          </a:xfrm>
          <a:prstGeom prst="rect">
            <a:avLst/>
          </a:prstGeom>
        </p:spPr>
        <p:txBody>
          <a:bodyPr wrap="square">
            <a:spAutoFit/>
          </a:bodyPr>
          <a:lstStyle/>
          <a:p>
            <a:r>
              <a:rPr lang="zh-CN" altLang="en-US" sz="2000" dirty="0">
                <a:ea typeface="仿宋_GB2312" panose="02010609030101010101" pitchFamily="49" charset="-122"/>
                <a:cs typeface="仿宋_GB2312" panose="02010609030101010101" pitchFamily="49" charset="-122"/>
              </a:rPr>
              <a:t>根据本人就业情况选择“普通高校毕业生签订就业协议”、“普通高校毕业生签订劳动合同”、“研究生先落户后就业”、“国家机关事业单位录用”四个相应</a:t>
            </a:r>
            <a:r>
              <a:rPr lang="zh-CN" altLang="en-US" sz="2000" dirty="0" smtClean="0">
                <a:ea typeface="仿宋_GB2312" panose="02010609030101010101" pitchFamily="49" charset="-122"/>
                <a:cs typeface="仿宋_GB2312" panose="02010609030101010101" pitchFamily="49" charset="-122"/>
              </a:rPr>
              <a:t>类型。</a:t>
            </a:r>
            <a:endParaRPr lang="zh-CN" altLang="en-US" sz="2000" dirty="0"/>
          </a:p>
        </p:txBody>
      </p:sp>
      <p:sp>
        <p:nvSpPr>
          <p:cNvPr id="7" name="矩形 6"/>
          <p:cNvSpPr/>
          <p:nvPr/>
        </p:nvSpPr>
        <p:spPr>
          <a:xfrm>
            <a:off x="8796724" y="240631"/>
            <a:ext cx="3057247"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二、填写</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个人信息</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val="233987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96724" y="240631"/>
            <a:ext cx="3057247"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三、上</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传申请材料</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12" name="对角圆角矩形 11"/>
          <p:cNvSpPr/>
          <p:nvPr/>
        </p:nvSpPr>
        <p:spPr>
          <a:xfrm>
            <a:off x="6636032" y="1400003"/>
            <a:ext cx="2194817" cy="2194817"/>
          </a:xfrm>
          <a:prstGeom prst="round2Diag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a:solidFill>
                  <a:srgbClr val="222222"/>
                </a:solidFill>
                <a:latin typeface="华康俪金黑W8(P)" panose="020B0800000000000000" pitchFamily="34" charset="-122"/>
                <a:ea typeface="华康俪金黑W8(P)" panose="020B0800000000000000" pitchFamily="34" charset="-122"/>
              </a:rPr>
              <a:t>研究生先</a:t>
            </a:r>
            <a:r>
              <a:rPr lang="zh-CN" altLang="zh-CN" sz="2000" dirty="0" smtClean="0">
                <a:solidFill>
                  <a:srgbClr val="222222"/>
                </a:solidFill>
                <a:latin typeface="华康俪金黑W8(P)" panose="020B0800000000000000" pitchFamily="34" charset="-122"/>
                <a:ea typeface="华康俪金黑W8(P)" panose="020B0800000000000000" pitchFamily="34" charset="-122"/>
              </a:rPr>
              <a:t>落户</a:t>
            </a:r>
            <a:endParaRPr lang="en-US" altLang="zh-CN" sz="2000" dirty="0" smtClean="0">
              <a:solidFill>
                <a:srgbClr val="222222"/>
              </a:solidFill>
              <a:latin typeface="华康俪金黑W8(P)" panose="020B0800000000000000" pitchFamily="34" charset="-122"/>
              <a:ea typeface="华康俪金黑W8(P)" panose="020B0800000000000000" pitchFamily="34" charset="-122"/>
            </a:endParaRPr>
          </a:p>
          <a:p>
            <a:pPr algn="ctr"/>
            <a:r>
              <a:rPr lang="zh-CN" altLang="zh-CN" sz="2000" dirty="0" smtClean="0">
                <a:solidFill>
                  <a:srgbClr val="222222"/>
                </a:solidFill>
                <a:latin typeface="华康俪金黑W8(P)" panose="020B0800000000000000" pitchFamily="34" charset="-122"/>
                <a:ea typeface="华康俪金黑W8(P)" panose="020B0800000000000000" pitchFamily="34" charset="-122"/>
              </a:rPr>
              <a:t>后就业</a:t>
            </a:r>
            <a:endParaRPr lang="zh-CN" altLang="en-US" sz="2000" dirty="0">
              <a:latin typeface="华康俪金黑W8(P)" panose="020B0800000000000000" pitchFamily="34" charset="-122"/>
              <a:ea typeface="华康俪金黑W8(P)" panose="020B0800000000000000" pitchFamily="34" charset="-122"/>
            </a:endParaRPr>
          </a:p>
        </p:txBody>
      </p:sp>
      <p:sp>
        <p:nvSpPr>
          <p:cNvPr id="13" name="对角圆角矩形 12"/>
          <p:cNvSpPr/>
          <p:nvPr/>
        </p:nvSpPr>
        <p:spPr>
          <a:xfrm>
            <a:off x="4171168" y="3863725"/>
            <a:ext cx="2194817" cy="2194817"/>
          </a:xfrm>
          <a:prstGeom prst="round2Diag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a:solidFill>
                  <a:srgbClr val="222222"/>
                </a:solidFill>
                <a:latin typeface="华康俪金黑W8(P)" panose="020B0800000000000000" pitchFamily="34" charset="-122"/>
                <a:ea typeface="华康俪金黑W8(P)" panose="020B0800000000000000" pitchFamily="34" charset="-122"/>
              </a:rPr>
              <a:t>普通高校毕业生签订劳动</a:t>
            </a:r>
            <a:r>
              <a:rPr lang="zh-CN" altLang="zh-CN" sz="2000" dirty="0" smtClean="0">
                <a:solidFill>
                  <a:srgbClr val="222222"/>
                </a:solidFill>
                <a:latin typeface="华康俪金黑W8(P)" panose="020B0800000000000000" pitchFamily="34" charset="-122"/>
                <a:ea typeface="华康俪金黑W8(P)" panose="020B0800000000000000" pitchFamily="34" charset="-122"/>
              </a:rPr>
              <a:t>合同</a:t>
            </a:r>
            <a:endParaRPr lang="zh-CN" altLang="en-US" sz="2000" dirty="0">
              <a:latin typeface="华康俪金黑W8(P)" panose="020B0800000000000000" pitchFamily="34" charset="-122"/>
              <a:ea typeface="华康俪金黑W8(P)" panose="020B0800000000000000" pitchFamily="34" charset="-122"/>
            </a:endParaRPr>
          </a:p>
        </p:txBody>
      </p:sp>
      <p:sp>
        <p:nvSpPr>
          <p:cNvPr id="14" name="对角圆角矩形 13"/>
          <p:cNvSpPr/>
          <p:nvPr/>
        </p:nvSpPr>
        <p:spPr>
          <a:xfrm rot="16200000">
            <a:off x="6636032" y="3863725"/>
            <a:ext cx="2194817" cy="2194817"/>
          </a:xfrm>
          <a:prstGeom prst="round2Diag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zh-CN" sz="2000" dirty="0">
                <a:solidFill>
                  <a:srgbClr val="222222"/>
                </a:solidFill>
                <a:latin typeface="华康俪金黑W8(P)" panose="020B0800000000000000" pitchFamily="34" charset="-122"/>
                <a:ea typeface="华康俪金黑W8(P)" panose="020B0800000000000000" pitchFamily="34" charset="-122"/>
              </a:rPr>
              <a:t>国家机关</a:t>
            </a:r>
            <a:r>
              <a:rPr lang="zh-CN" altLang="zh-CN" sz="2000" dirty="0" smtClean="0">
                <a:solidFill>
                  <a:srgbClr val="222222"/>
                </a:solidFill>
                <a:latin typeface="华康俪金黑W8(P)" panose="020B0800000000000000" pitchFamily="34" charset="-122"/>
                <a:ea typeface="华康俪金黑W8(P)" panose="020B0800000000000000" pitchFamily="34" charset="-122"/>
              </a:rPr>
              <a:t>事业</a:t>
            </a:r>
            <a:endParaRPr lang="en-US" altLang="zh-CN" sz="2000" dirty="0" smtClean="0">
              <a:solidFill>
                <a:srgbClr val="222222"/>
              </a:solidFill>
              <a:latin typeface="华康俪金黑W8(P)" panose="020B0800000000000000" pitchFamily="34" charset="-122"/>
              <a:ea typeface="华康俪金黑W8(P)" panose="020B0800000000000000" pitchFamily="34" charset="-122"/>
            </a:endParaRPr>
          </a:p>
          <a:p>
            <a:pPr algn="ctr"/>
            <a:r>
              <a:rPr lang="zh-CN" altLang="zh-CN" sz="2000" dirty="0" smtClean="0">
                <a:solidFill>
                  <a:srgbClr val="222222"/>
                </a:solidFill>
                <a:latin typeface="华康俪金黑W8(P)" panose="020B0800000000000000" pitchFamily="34" charset="-122"/>
                <a:ea typeface="华康俪金黑W8(P)" panose="020B0800000000000000" pitchFamily="34" charset="-122"/>
              </a:rPr>
              <a:t>单位录用</a:t>
            </a:r>
            <a:endParaRPr lang="zh-CN" altLang="en-US" sz="2000" dirty="0">
              <a:solidFill>
                <a:srgbClr val="222222"/>
              </a:solidFill>
              <a:latin typeface="华康俪金黑W8(P)" panose="020B0800000000000000" pitchFamily="34" charset="-122"/>
              <a:ea typeface="华康俪金黑W8(P)" panose="020B0800000000000000" pitchFamily="34" charset="-122"/>
            </a:endParaRPr>
          </a:p>
        </p:txBody>
      </p:sp>
      <p:sp>
        <p:nvSpPr>
          <p:cNvPr id="16" name="对角圆角矩形 15"/>
          <p:cNvSpPr/>
          <p:nvPr/>
        </p:nvSpPr>
        <p:spPr>
          <a:xfrm rot="16200000">
            <a:off x="4171168" y="1400004"/>
            <a:ext cx="2194817" cy="2194817"/>
          </a:xfrm>
          <a:prstGeom prst="round2Diag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zh-CN" sz="2000" dirty="0">
                <a:solidFill>
                  <a:srgbClr val="222222"/>
                </a:solidFill>
                <a:latin typeface="华康俪金黑W8(P)" panose="020B0800000000000000" pitchFamily="34" charset="-122"/>
                <a:ea typeface="华康俪金黑W8(P)" panose="020B0800000000000000" pitchFamily="34" charset="-122"/>
              </a:rPr>
              <a:t>普通高校毕业生签订就业协议</a:t>
            </a:r>
            <a:endParaRPr lang="zh-CN" altLang="en-US" sz="2000" dirty="0">
              <a:latin typeface="华康俪金黑W8(P)" panose="020B0800000000000000" pitchFamily="34" charset="-122"/>
              <a:ea typeface="华康俪金黑W8(P)" panose="020B0800000000000000" pitchFamily="34" charset="-122"/>
            </a:endParaRPr>
          </a:p>
        </p:txBody>
      </p:sp>
      <p:cxnSp>
        <p:nvCxnSpPr>
          <p:cNvPr id="24" name="直接连接符 23"/>
          <p:cNvCxnSpPr>
            <a:stCxn id="12" idx="0"/>
          </p:cNvCxnSpPr>
          <p:nvPr/>
        </p:nvCxnSpPr>
        <p:spPr>
          <a:xfrm flipV="1">
            <a:off x="8830849" y="2497411"/>
            <a:ext cx="814192" cy="1"/>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9645041" y="2071526"/>
            <a:ext cx="1653436" cy="851770"/>
          </a:xfrm>
          <a:prstGeom prst="rect">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699250" y="2033948"/>
            <a:ext cx="1561649" cy="923330"/>
          </a:xfrm>
          <a:prstGeom prst="rect">
            <a:avLst/>
          </a:prstGeom>
        </p:spPr>
        <p:txBody>
          <a:bodyPr wrap="square">
            <a:spAutoFit/>
          </a:bodyPr>
          <a:lstStyle/>
          <a:p>
            <a:r>
              <a:rPr lang="zh-CN" altLang="zh-CN" dirty="0">
                <a:ea typeface="仿宋_GB2312" panose="02010609030101010101" pitchFamily="49" charset="-122"/>
                <a:cs typeface="仿宋_GB2312" panose="02010609030101010101" pitchFamily="49" charset="-122"/>
              </a:rPr>
              <a:t>档案统一申请挂靠在杭州市人才服务局</a:t>
            </a:r>
            <a:endParaRPr lang="zh-CN" altLang="en-US" dirty="0"/>
          </a:p>
        </p:txBody>
      </p:sp>
      <p:cxnSp>
        <p:nvCxnSpPr>
          <p:cNvPr id="27" name="直接连接符 26"/>
          <p:cNvCxnSpPr/>
          <p:nvPr/>
        </p:nvCxnSpPr>
        <p:spPr>
          <a:xfrm>
            <a:off x="2154476" y="2481897"/>
            <a:ext cx="2016692" cy="13716"/>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154476" y="4961133"/>
            <a:ext cx="2016692" cy="9462"/>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51978" y="2832762"/>
            <a:ext cx="2404998" cy="1791221"/>
          </a:xfrm>
          <a:prstGeom prst="rect">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99769" y="2855941"/>
            <a:ext cx="2509415" cy="1754326"/>
          </a:xfrm>
          <a:prstGeom prst="rect">
            <a:avLst/>
          </a:prstGeom>
        </p:spPr>
        <p:txBody>
          <a:bodyPr wrap="square">
            <a:spAutoFit/>
          </a:bodyPr>
          <a:lstStyle/>
          <a:p>
            <a:pPr algn="just"/>
            <a:r>
              <a:rPr lang="zh-CN" altLang="zh-CN" dirty="0">
                <a:ea typeface="仿宋_GB2312" panose="02010609030101010101" pitchFamily="49" charset="-122"/>
                <a:cs typeface="仿宋_GB2312" panose="02010609030101010101" pitchFamily="49" charset="-122"/>
              </a:rPr>
              <a:t>填写“档案转入信息”栏中的用人单位</a:t>
            </a:r>
            <a:r>
              <a:rPr lang="zh-CN" altLang="zh-CN" dirty="0" smtClean="0">
                <a:ea typeface="仿宋_GB2312" panose="02010609030101010101" pitchFamily="49" charset="-122"/>
                <a:cs typeface="仿宋_GB2312" panose="02010609030101010101" pitchFamily="49" charset="-122"/>
              </a:rPr>
              <a:t>时，</a:t>
            </a:r>
            <a:r>
              <a:rPr lang="zh-CN" altLang="zh-CN" dirty="0">
                <a:ea typeface="仿宋_GB2312" panose="02010609030101010101" pitchFamily="49" charset="-122"/>
                <a:cs typeface="仿宋_GB2312" panose="02010609030101010101" pitchFamily="49" charset="-122"/>
              </a:rPr>
              <a:t>系统若未能自动匹配档案归口管理机构，需按系统提示由用人单位进行单位信息完善</a:t>
            </a:r>
            <a:endParaRPr lang="zh-CN" altLang="en-US" dirty="0"/>
          </a:p>
        </p:txBody>
      </p:sp>
      <p:cxnSp>
        <p:nvCxnSpPr>
          <p:cNvPr id="34" name="直接连接符 33"/>
          <p:cNvCxnSpPr>
            <a:endCxn id="29" idx="0"/>
          </p:cNvCxnSpPr>
          <p:nvPr/>
        </p:nvCxnSpPr>
        <p:spPr>
          <a:xfrm>
            <a:off x="2154476" y="2481897"/>
            <a:ext cx="1" cy="350865"/>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54476" y="4646656"/>
            <a:ext cx="1" cy="350865"/>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171168" y="1397994"/>
            <a:ext cx="561474" cy="523220"/>
          </a:xfrm>
          <a:prstGeom prst="rect">
            <a:avLst/>
          </a:prstGeom>
          <a:noFill/>
        </p:spPr>
        <p:txBody>
          <a:bodyPr wrap="square" rtlCol="0">
            <a:spAutoFit/>
          </a:bodyPr>
          <a:lstStyle/>
          <a:p>
            <a:r>
              <a:rPr lang="en-US" altLang="zh-CN" sz="2800" dirty="0" smtClean="0">
                <a:solidFill>
                  <a:schemeClr val="bg1"/>
                </a:solidFill>
              </a:rPr>
              <a:t>01</a:t>
            </a:r>
            <a:endParaRPr lang="zh-CN" altLang="en-US" sz="2800" dirty="0">
              <a:solidFill>
                <a:schemeClr val="bg1"/>
              </a:solidFill>
            </a:endParaRPr>
          </a:p>
        </p:txBody>
      </p:sp>
      <p:sp>
        <p:nvSpPr>
          <p:cNvPr id="37" name="文本框 36"/>
          <p:cNvSpPr txBox="1"/>
          <p:nvPr/>
        </p:nvSpPr>
        <p:spPr>
          <a:xfrm>
            <a:off x="8269375" y="1397994"/>
            <a:ext cx="561474" cy="523220"/>
          </a:xfrm>
          <a:prstGeom prst="rect">
            <a:avLst/>
          </a:prstGeom>
          <a:noFill/>
        </p:spPr>
        <p:txBody>
          <a:bodyPr wrap="square" rtlCol="0">
            <a:spAutoFit/>
          </a:bodyPr>
          <a:lstStyle/>
          <a:p>
            <a:r>
              <a:rPr lang="en-US" altLang="zh-CN" sz="2800" dirty="0" smtClean="0">
                <a:solidFill>
                  <a:schemeClr val="bg1"/>
                </a:solidFill>
              </a:rPr>
              <a:t>03</a:t>
            </a:r>
            <a:endParaRPr lang="zh-CN" altLang="en-US" sz="2800" dirty="0">
              <a:solidFill>
                <a:schemeClr val="bg1"/>
              </a:solidFill>
            </a:endParaRPr>
          </a:p>
        </p:txBody>
      </p:sp>
      <p:sp>
        <p:nvSpPr>
          <p:cNvPr id="38" name="文本框 37"/>
          <p:cNvSpPr txBox="1"/>
          <p:nvPr/>
        </p:nvSpPr>
        <p:spPr>
          <a:xfrm>
            <a:off x="8269375" y="5535322"/>
            <a:ext cx="561474" cy="523220"/>
          </a:xfrm>
          <a:prstGeom prst="rect">
            <a:avLst/>
          </a:prstGeom>
          <a:noFill/>
        </p:spPr>
        <p:txBody>
          <a:bodyPr wrap="square" rtlCol="0">
            <a:spAutoFit/>
          </a:bodyPr>
          <a:lstStyle/>
          <a:p>
            <a:r>
              <a:rPr lang="en-US" altLang="zh-CN" sz="2800" dirty="0" smtClean="0">
                <a:solidFill>
                  <a:schemeClr val="bg1"/>
                </a:solidFill>
              </a:rPr>
              <a:t>04</a:t>
            </a:r>
            <a:endParaRPr lang="zh-CN" altLang="en-US" sz="2800" dirty="0">
              <a:solidFill>
                <a:schemeClr val="bg1"/>
              </a:solidFill>
            </a:endParaRPr>
          </a:p>
        </p:txBody>
      </p:sp>
      <p:sp>
        <p:nvSpPr>
          <p:cNvPr id="39" name="文本框 38"/>
          <p:cNvSpPr txBox="1"/>
          <p:nvPr/>
        </p:nvSpPr>
        <p:spPr>
          <a:xfrm>
            <a:off x="4171168" y="5535322"/>
            <a:ext cx="561474" cy="523220"/>
          </a:xfrm>
          <a:prstGeom prst="rect">
            <a:avLst/>
          </a:prstGeom>
          <a:noFill/>
        </p:spPr>
        <p:txBody>
          <a:bodyPr wrap="square" rtlCol="0">
            <a:spAutoFit/>
          </a:bodyPr>
          <a:lstStyle/>
          <a:p>
            <a:r>
              <a:rPr lang="en-US" altLang="zh-CN" sz="2800" dirty="0" smtClean="0">
                <a:solidFill>
                  <a:schemeClr val="bg1"/>
                </a:solidFill>
              </a:rPr>
              <a:t>02</a:t>
            </a:r>
            <a:endParaRPr lang="zh-CN" altLang="en-US" sz="2800" dirty="0">
              <a:solidFill>
                <a:schemeClr val="bg1"/>
              </a:solidFill>
            </a:endParaRPr>
          </a:p>
        </p:txBody>
      </p:sp>
      <p:cxnSp>
        <p:nvCxnSpPr>
          <p:cNvPr id="20" name="直接连接符 19"/>
          <p:cNvCxnSpPr/>
          <p:nvPr/>
        </p:nvCxnSpPr>
        <p:spPr>
          <a:xfrm flipV="1">
            <a:off x="8918704" y="5016494"/>
            <a:ext cx="814192" cy="1"/>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76347" y="4714395"/>
            <a:ext cx="1282514" cy="646331"/>
          </a:xfrm>
          <a:prstGeom prst="rect">
            <a:avLst/>
          </a:prstGeom>
        </p:spPr>
        <p:txBody>
          <a:bodyPr wrap="square">
            <a:spAutoFit/>
          </a:bodyPr>
          <a:lstStyle/>
          <a:p>
            <a:r>
              <a:rPr lang="zh-CN" altLang="en-US" dirty="0" smtClean="0">
                <a:ea typeface="仿宋_GB2312" panose="02010609030101010101" pitchFamily="49" charset="-122"/>
                <a:cs typeface="仿宋_GB2312" panose="02010609030101010101" pitchFamily="49" charset="-122"/>
              </a:rPr>
              <a:t>填写单位名称即可</a:t>
            </a:r>
            <a:endParaRPr lang="zh-CN" altLang="en-US" dirty="0">
              <a:ea typeface="仿宋_GB2312" panose="02010609030101010101" pitchFamily="49" charset="-122"/>
              <a:cs typeface="仿宋_GB2312" panose="02010609030101010101" pitchFamily="49" charset="-122"/>
            </a:endParaRPr>
          </a:p>
        </p:txBody>
      </p:sp>
      <p:sp>
        <p:nvSpPr>
          <p:cNvPr id="22" name="矩形 21"/>
          <p:cNvSpPr/>
          <p:nvPr/>
        </p:nvSpPr>
        <p:spPr>
          <a:xfrm>
            <a:off x="9786685" y="4708943"/>
            <a:ext cx="1121570" cy="659124"/>
          </a:xfrm>
          <a:prstGeom prst="rect">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99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Text_1"/>
          <p:cNvSpPr>
            <a:spLocks noChangeArrowheads="1"/>
          </p:cNvSpPr>
          <p:nvPr/>
        </p:nvSpPr>
        <p:spPr bwMode="auto">
          <a:xfrm>
            <a:off x="996760" y="2048023"/>
            <a:ext cx="2160588" cy="3673475"/>
          </a:xfrm>
          <a:prstGeom prst="rect">
            <a:avLst/>
          </a:prstGeom>
          <a:solidFill>
            <a:schemeClr val="accent1">
              <a:lumMod val="20000"/>
              <a:lumOff val="80000"/>
            </a:schemeClr>
          </a:solidFill>
          <a:ln>
            <a:noFill/>
          </a:ln>
          <a:extLst/>
        </p:spPr>
        <p:txBody>
          <a:bodyPr lIns="144000" rIns="14400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auto">
              <a:lnSpc>
                <a:spcPct val="150000"/>
              </a:lnSpc>
              <a:spcBef>
                <a:spcPts val="600"/>
              </a:spcBef>
              <a:spcAft>
                <a:spcPts val="600"/>
              </a:spcAft>
              <a:buClr>
                <a:srgbClr val="09BCED"/>
              </a:buClr>
              <a:buSzPct val="80000"/>
              <a:buFontTx/>
              <a:buNone/>
              <a:defRPr/>
            </a:pPr>
            <a:r>
              <a:rPr lang="zh-CN" altLang="en-US" sz="1600" b="1" dirty="0">
                <a:latin typeface="仿宋_GB2312" panose="02010609030101010101" pitchFamily="49" charset="-122"/>
                <a:ea typeface="仿宋_GB2312" panose="02010609030101010101" pitchFamily="49" charset="-122"/>
              </a:rPr>
              <a:t>“普通高校毕业生签订就业协议”</a:t>
            </a:r>
            <a:r>
              <a:rPr lang="zh-CN" altLang="en-US" sz="1600" b="1"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上</a:t>
            </a:r>
            <a:r>
              <a:rPr lang="zh-CN" altLang="en-US" sz="1600" dirty="0">
                <a:latin typeface="仿宋_GB2312" panose="02010609030101010101" pitchFamily="49" charset="-122"/>
                <a:ea typeface="仿宋_GB2312" panose="02010609030101010101" pitchFamily="49" charset="-122"/>
              </a:rPr>
              <a:t>传加盖用人单位公章或人事章的就业协议书（普通高校毕业生自主创办企业的，可与所创办企业签订就业协议，上传加盖用人单位公章的就业协议书）。</a:t>
            </a:r>
          </a:p>
        </p:txBody>
      </p:sp>
      <p:sp>
        <p:nvSpPr>
          <p:cNvPr id="4" name="半闭框 3"/>
          <p:cNvSpPr/>
          <p:nvPr/>
        </p:nvSpPr>
        <p:spPr bwMode="auto">
          <a:xfrm rot="8160000">
            <a:off x="590360" y="2086123"/>
            <a:ext cx="190500" cy="200025"/>
          </a:xfrm>
          <a:prstGeom prst="halfFrame">
            <a:avLst>
              <a:gd name="adj1" fmla="val 18480"/>
              <a:gd name="adj2" fmla="val 20421"/>
            </a:avLst>
          </a:prstGeom>
          <a:solidFill>
            <a:schemeClr val="accent1">
              <a:lumMod val="20000"/>
              <a:lumOff val="80000"/>
            </a:schemeClr>
          </a:solidFill>
          <a:ln w="3175" cap="flat" cmpd="sng" algn="ctr">
            <a:solidFill>
              <a:schemeClr val="accent1">
                <a:lumMod val="20000"/>
                <a:lumOff val="80000"/>
              </a:schemeClr>
            </a:solidFill>
            <a:prstDash val="solid"/>
            <a:round/>
            <a:headEnd type="none" w="med" len="med"/>
            <a:tailEnd type="none" w="med" len="med"/>
          </a:ln>
          <a:effectLst/>
        </p:spPr>
        <p:txBody>
          <a:bodyPr/>
          <a:lstStyle/>
          <a:p>
            <a:pPr eaLnBrk="0" hangingPunct="0">
              <a:defRPr/>
            </a:pPr>
            <a:endParaRPr lang="zh-CN" altLang="en-US">
              <a:ea typeface="宋体" pitchFamily="2" charset="-122"/>
            </a:endParaRPr>
          </a:p>
        </p:txBody>
      </p:sp>
      <p:sp>
        <p:nvSpPr>
          <p:cNvPr id="5" name="MH_Text_1"/>
          <p:cNvSpPr>
            <a:spLocks noChangeArrowheads="1"/>
          </p:cNvSpPr>
          <p:nvPr/>
        </p:nvSpPr>
        <p:spPr bwMode="auto">
          <a:xfrm>
            <a:off x="3793935" y="2048023"/>
            <a:ext cx="2160588" cy="3673475"/>
          </a:xfrm>
          <a:prstGeom prst="rect">
            <a:avLst/>
          </a:prstGeom>
          <a:solidFill>
            <a:schemeClr val="accent1">
              <a:lumMod val="20000"/>
              <a:lumOff val="80000"/>
            </a:schemeClr>
          </a:solidFill>
          <a:ln>
            <a:noFill/>
          </a:ln>
          <a:extLst/>
        </p:spPr>
        <p:txBody>
          <a:bodyPr lIns="144000" rIns="14400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auto">
              <a:lnSpc>
                <a:spcPct val="150000"/>
              </a:lnSpc>
              <a:spcBef>
                <a:spcPts val="600"/>
              </a:spcBef>
              <a:spcAft>
                <a:spcPts val="600"/>
              </a:spcAft>
              <a:buClr>
                <a:srgbClr val="09BCED"/>
              </a:buClr>
              <a:buSzPct val="80000"/>
              <a:buFontTx/>
              <a:buNone/>
              <a:defRPr/>
            </a:pPr>
            <a:r>
              <a:rPr lang="zh-CN" altLang="en-US" sz="1600" b="1" dirty="0">
                <a:latin typeface="仿宋_GB2312" panose="02010609030101010101" pitchFamily="49" charset="-122"/>
                <a:ea typeface="仿宋_GB2312" panose="02010609030101010101" pitchFamily="49" charset="-122"/>
              </a:rPr>
              <a:t>“普通高校毕业生签订劳动合同”</a:t>
            </a:r>
            <a:r>
              <a:rPr lang="zh-CN" altLang="en-US" sz="1600" b="1"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上</a:t>
            </a:r>
            <a:r>
              <a:rPr lang="zh-CN" altLang="en-US" sz="1600" dirty="0">
                <a:latin typeface="仿宋_GB2312" panose="02010609030101010101" pitchFamily="49" charset="-122"/>
                <a:ea typeface="仿宋_GB2312" panose="02010609030101010101" pitchFamily="49" charset="-122"/>
              </a:rPr>
              <a:t>传加盖用人单位公章的劳动合同。</a:t>
            </a:r>
          </a:p>
        </p:txBody>
      </p:sp>
      <p:sp>
        <p:nvSpPr>
          <p:cNvPr id="6" name="半闭框 5"/>
          <p:cNvSpPr/>
          <p:nvPr/>
        </p:nvSpPr>
        <p:spPr bwMode="auto">
          <a:xfrm rot="8160000">
            <a:off x="3339910" y="2086123"/>
            <a:ext cx="190500" cy="200025"/>
          </a:xfrm>
          <a:prstGeom prst="halfFrame">
            <a:avLst>
              <a:gd name="adj1" fmla="val 18480"/>
              <a:gd name="adj2" fmla="val 20421"/>
            </a:avLst>
          </a:prstGeom>
          <a:solidFill>
            <a:schemeClr val="accent1">
              <a:lumMod val="20000"/>
              <a:lumOff val="80000"/>
            </a:schemeClr>
          </a:solidFill>
          <a:ln w="3175" cap="flat" cmpd="sng" algn="ctr">
            <a:solidFill>
              <a:schemeClr val="accent1">
                <a:lumMod val="20000"/>
                <a:lumOff val="80000"/>
              </a:schemeClr>
            </a:solidFill>
            <a:prstDash val="solid"/>
            <a:round/>
            <a:headEnd type="none" w="med" len="med"/>
            <a:tailEnd type="none" w="med" len="med"/>
          </a:ln>
          <a:effectLst/>
        </p:spPr>
        <p:txBody>
          <a:bodyPr/>
          <a:lstStyle/>
          <a:p>
            <a:pPr eaLnBrk="0" hangingPunct="0">
              <a:defRPr/>
            </a:pPr>
            <a:endParaRPr lang="zh-CN" altLang="en-US">
              <a:ea typeface="宋体" pitchFamily="2" charset="-122"/>
            </a:endParaRPr>
          </a:p>
        </p:txBody>
      </p:sp>
      <p:sp>
        <p:nvSpPr>
          <p:cNvPr id="7" name="MH_Text_1"/>
          <p:cNvSpPr>
            <a:spLocks noChangeArrowheads="1"/>
          </p:cNvSpPr>
          <p:nvPr/>
        </p:nvSpPr>
        <p:spPr bwMode="auto">
          <a:xfrm>
            <a:off x="6583173" y="2048023"/>
            <a:ext cx="2160587" cy="3673475"/>
          </a:xfrm>
          <a:prstGeom prst="rect">
            <a:avLst/>
          </a:prstGeom>
          <a:solidFill>
            <a:schemeClr val="accent1">
              <a:lumMod val="20000"/>
              <a:lumOff val="80000"/>
            </a:schemeClr>
          </a:solidFill>
          <a:ln>
            <a:noFill/>
          </a:ln>
          <a:extLst/>
        </p:spPr>
        <p:txBody>
          <a:bodyPr lIns="144000" rIns="14400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auto">
              <a:lnSpc>
                <a:spcPct val="150000"/>
              </a:lnSpc>
              <a:spcBef>
                <a:spcPts val="600"/>
              </a:spcBef>
              <a:spcAft>
                <a:spcPts val="600"/>
              </a:spcAft>
              <a:buClr>
                <a:srgbClr val="09BCED"/>
              </a:buClr>
              <a:buSzPct val="80000"/>
              <a:defRPr/>
            </a:pPr>
            <a:r>
              <a:rPr lang="zh-CN" altLang="en-US" sz="1600" b="1" dirty="0">
                <a:latin typeface="仿宋_GB2312" panose="02010609030101010101" pitchFamily="49" charset="-122"/>
                <a:ea typeface="仿宋_GB2312" panose="02010609030101010101" pitchFamily="49" charset="-122"/>
              </a:rPr>
              <a:t>“研究生先落户后就业”。</a:t>
            </a:r>
            <a:r>
              <a:rPr lang="zh-CN" altLang="en-US" sz="1600" dirty="0">
                <a:latin typeface="仿宋_GB2312" panose="02010609030101010101" pitchFamily="49" charset="-122"/>
                <a:ea typeface="仿宋_GB2312" panose="02010609030101010101" pitchFamily="49" charset="-122"/>
              </a:rPr>
              <a:t>上传空白就业协议书即可。</a:t>
            </a:r>
          </a:p>
        </p:txBody>
      </p:sp>
      <p:sp>
        <p:nvSpPr>
          <p:cNvPr id="8" name="半闭框 7"/>
          <p:cNvSpPr/>
          <p:nvPr/>
        </p:nvSpPr>
        <p:spPr bwMode="auto">
          <a:xfrm rot="8160000">
            <a:off x="6111685" y="2086123"/>
            <a:ext cx="190500" cy="200025"/>
          </a:xfrm>
          <a:prstGeom prst="halfFrame">
            <a:avLst>
              <a:gd name="adj1" fmla="val 18480"/>
              <a:gd name="adj2" fmla="val 20421"/>
            </a:avLst>
          </a:prstGeom>
          <a:solidFill>
            <a:schemeClr val="accent1">
              <a:lumMod val="20000"/>
              <a:lumOff val="80000"/>
            </a:schemeClr>
          </a:solidFill>
          <a:ln w="3175" cap="flat" cmpd="sng" algn="ctr">
            <a:solidFill>
              <a:schemeClr val="accent1">
                <a:lumMod val="20000"/>
                <a:lumOff val="80000"/>
              </a:schemeClr>
            </a:solidFill>
            <a:prstDash val="solid"/>
            <a:round/>
            <a:headEnd type="none" w="med" len="med"/>
            <a:tailEnd type="none" w="med" len="med"/>
          </a:ln>
          <a:effectLst/>
        </p:spPr>
        <p:txBody>
          <a:bodyPr/>
          <a:lstStyle/>
          <a:p>
            <a:pPr eaLnBrk="0" hangingPunct="0">
              <a:defRPr/>
            </a:pPr>
            <a:endParaRPr lang="zh-CN" altLang="en-US">
              <a:ea typeface="宋体" pitchFamily="2" charset="-122"/>
            </a:endParaRPr>
          </a:p>
        </p:txBody>
      </p:sp>
      <p:sp>
        <p:nvSpPr>
          <p:cNvPr id="9" name="MH_Text_1"/>
          <p:cNvSpPr>
            <a:spLocks noChangeArrowheads="1"/>
          </p:cNvSpPr>
          <p:nvPr/>
        </p:nvSpPr>
        <p:spPr bwMode="auto">
          <a:xfrm>
            <a:off x="9334310" y="2048023"/>
            <a:ext cx="2160588" cy="3673475"/>
          </a:xfrm>
          <a:prstGeom prst="rect">
            <a:avLst/>
          </a:prstGeom>
          <a:solidFill>
            <a:schemeClr val="accent1">
              <a:lumMod val="20000"/>
              <a:lumOff val="80000"/>
            </a:schemeClr>
          </a:solidFill>
          <a:ln>
            <a:noFill/>
          </a:ln>
          <a:extLst/>
        </p:spPr>
        <p:txBody>
          <a:bodyPr lIns="144000" rIns="14400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auto">
              <a:lnSpc>
                <a:spcPct val="150000"/>
              </a:lnSpc>
              <a:spcBef>
                <a:spcPts val="600"/>
              </a:spcBef>
              <a:spcAft>
                <a:spcPts val="600"/>
              </a:spcAft>
              <a:buClr>
                <a:srgbClr val="09BCED"/>
              </a:buClr>
              <a:buSzPct val="80000"/>
              <a:defRPr/>
            </a:pPr>
            <a:r>
              <a:rPr lang="zh-CN" altLang="en-US" sz="1600" b="1" dirty="0">
                <a:latin typeface="仿宋_GB2312" panose="02010609030101010101" pitchFamily="49" charset="-122"/>
                <a:ea typeface="仿宋_GB2312" panose="02010609030101010101" pitchFamily="49" charset="-122"/>
              </a:rPr>
              <a:t>“国家机关事业单位录用”</a:t>
            </a:r>
            <a:r>
              <a:rPr lang="zh-CN" altLang="en-US" sz="1600" b="1" dirty="0" smtClean="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上传由机构编制部门核准的</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国家机关事业单位人员进编审批表</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a:t>
            </a:r>
          </a:p>
        </p:txBody>
      </p:sp>
      <p:sp>
        <p:nvSpPr>
          <p:cNvPr id="10" name="半闭框 9"/>
          <p:cNvSpPr/>
          <p:nvPr/>
        </p:nvSpPr>
        <p:spPr bwMode="auto">
          <a:xfrm rot="8160000">
            <a:off x="8885048" y="2086123"/>
            <a:ext cx="190500" cy="200025"/>
          </a:xfrm>
          <a:prstGeom prst="halfFrame">
            <a:avLst>
              <a:gd name="adj1" fmla="val 18480"/>
              <a:gd name="adj2" fmla="val 20421"/>
            </a:avLst>
          </a:prstGeom>
          <a:solidFill>
            <a:schemeClr val="accent1">
              <a:lumMod val="20000"/>
              <a:lumOff val="80000"/>
            </a:schemeClr>
          </a:solidFill>
          <a:ln w="3175" cap="flat" cmpd="sng" algn="ctr">
            <a:solidFill>
              <a:schemeClr val="accent1">
                <a:lumMod val="20000"/>
                <a:lumOff val="80000"/>
              </a:schemeClr>
            </a:solidFill>
            <a:prstDash val="solid"/>
            <a:round/>
            <a:headEnd type="none" w="med" len="med"/>
            <a:tailEnd type="none" w="med" len="med"/>
          </a:ln>
          <a:effectLst/>
        </p:spPr>
        <p:txBody>
          <a:bodyPr/>
          <a:lstStyle/>
          <a:p>
            <a:pPr eaLnBrk="0" hangingPunct="0">
              <a:defRPr/>
            </a:pPr>
            <a:endParaRPr lang="zh-CN" altLang="en-US">
              <a:ea typeface="宋体" pitchFamily="2" charset="-122"/>
            </a:endParaRPr>
          </a:p>
        </p:txBody>
      </p:sp>
      <p:sp>
        <p:nvSpPr>
          <p:cNvPr id="11" name="矩形 10"/>
          <p:cNvSpPr/>
          <p:nvPr/>
        </p:nvSpPr>
        <p:spPr>
          <a:xfrm>
            <a:off x="8796724" y="240631"/>
            <a:ext cx="3057247"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三、上</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传申请材料</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12" name="矩形 11"/>
          <p:cNvSpPr/>
          <p:nvPr/>
        </p:nvSpPr>
        <p:spPr>
          <a:xfrm>
            <a:off x="996760" y="5874508"/>
            <a:ext cx="10275298" cy="423962"/>
          </a:xfrm>
          <a:prstGeom prst="rect">
            <a:avLst/>
          </a:prstGeom>
        </p:spPr>
        <p:txBody>
          <a:bodyPr wrap="square">
            <a:spAutoFit/>
          </a:bodyPr>
          <a:lstStyle/>
          <a:p>
            <a:pPr marL="114300" indent="406400" algn="just">
              <a:lnSpc>
                <a:spcPts val="3000"/>
              </a:lnSpc>
              <a:spcAft>
                <a:spcPts val="0"/>
              </a:spcAft>
            </a:pPr>
            <a:r>
              <a:rPr lang="zh-CN" altLang="zh-CN" sz="2000" kern="100" dirty="0" smtClean="0">
                <a:latin typeface="华康俪金黑W8(P)" panose="020B0800000000000000" pitchFamily="34" charset="-122"/>
                <a:ea typeface="华康俪金黑W8(P)" panose="020B0800000000000000" pitchFamily="34" charset="-122"/>
                <a:cs typeface="仿宋_GB2312" panose="02010609030101010101" pitchFamily="49" charset="-122"/>
              </a:rPr>
              <a:t>上</a:t>
            </a:r>
            <a:r>
              <a:rPr lang="zh-CN" altLang="zh-CN" sz="2000" kern="100" dirty="0">
                <a:latin typeface="华康俪金黑W8(P)" panose="020B0800000000000000" pitchFamily="34" charset="-122"/>
                <a:ea typeface="华康俪金黑W8(P)" panose="020B0800000000000000" pitchFamily="34" charset="-122"/>
                <a:cs typeface="仿宋_GB2312" panose="02010609030101010101" pitchFamily="49" charset="-122"/>
              </a:rPr>
              <a:t>传完成后，点击“提交”，等待系统受理。</a:t>
            </a:r>
            <a:endParaRPr lang="zh-CN" altLang="zh-CN" sz="1200" kern="100" dirty="0">
              <a:latin typeface="华康俪金黑W8(P)" panose="020B0800000000000000" pitchFamily="34" charset="-122"/>
              <a:ea typeface="华康俪金黑W8(P)" panose="020B0800000000000000" pitchFamily="34" charset="-122"/>
            </a:endParaRPr>
          </a:p>
        </p:txBody>
      </p:sp>
      <p:sp>
        <p:nvSpPr>
          <p:cNvPr id="2" name="矩形 1"/>
          <p:cNvSpPr/>
          <p:nvPr/>
        </p:nvSpPr>
        <p:spPr>
          <a:xfrm>
            <a:off x="871287" y="1109744"/>
            <a:ext cx="10671296" cy="861774"/>
          </a:xfrm>
          <a:prstGeom prst="rect">
            <a:avLst/>
          </a:prstGeom>
        </p:spPr>
        <p:txBody>
          <a:bodyPr wrap="square">
            <a:spAutoFit/>
          </a:bodyPr>
          <a:lstStyle/>
          <a:p>
            <a:pPr marL="114300" indent="406400" algn="just">
              <a:lnSpc>
                <a:spcPts val="3000"/>
              </a:lnSpc>
              <a:spcAft>
                <a:spcPts val="0"/>
              </a:spcAft>
            </a:pPr>
            <a:r>
              <a:rPr lang="zh-CN" altLang="zh-CN" sz="2000" dirty="0">
                <a:latin typeface="仿宋_GB2312" panose="02010609030101010101" pitchFamily="49" charset="-122"/>
                <a:ea typeface="仿宋_GB2312" panose="02010609030101010101" pitchFamily="49" charset="-122"/>
              </a:rPr>
              <a:t>网上办理建议使用</a:t>
            </a:r>
            <a:r>
              <a:rPr lang="en-US" altLang="zh-CN" sz="2000" dirty="0">
                <a:latin typeface="仿宋_GB2312" panose="02010609030101010101" pitchFamily="49" charset="-122"/>
                <a:ea typeface="仿宋_GB2312" panose="02010609030101010101" pitchFamily="49" charset="-122"/>
              </a:rPr>
              <a:t>IE9</a:t>
            </a:r>
            <a:r>
              <a:rPr lang="zh-CN" altLang="zh-CN" sz="2000" dirty="0">
                <a:latin typeface="仿宋_GB2312" panose="02010609030101010101" pitchFamily="49" charset="-122"/>
                <a:ea typeface="仿宋_GB2312" panose="02010609030101010101" pitchFamily="49" charset="-122"/>
              </a:rPr>
              <a:t>、谷歌等主流浏览器。上传就业协议书等申请材料的格式为</a:t>
            </a:r>
            <a:r>
              <a:rPr lang="en-US" altLang="zh-CN" sz="2000" dirty="0">
                <a:latin typeface="仿宋_GB2312" panose="02010609030101010101" pitchFamily="49" charset="-122"/>
                <a:ea typeface="仿宋_GB2312" panose="02010609030101010101" pitchFamily="49" charset="-122"/>
              </a:rPr>
              <a:t>JPG</a:t>
            </a:r>
            <a:r>
              <a:rPr lang="zh-CN" altLang="zh-CN" sz="2000" dirty="0">
                <a:latin typeface="仿宋_GB2312" panose="02010609030101010101" pitchFamily="49" charset="-122"/>
                <a:ea typeface="仿宋_GB2312" panose="02010609030101010101" pitchFamily="49" charset="-122"/>
              </a:rPr>
              <a:t>、</a:t>
            </a:r>
            <a:r>
              <a:rPr lang="en-US" altLang="zh-CN" sz="2000" dirty="0">
                <a:latin typeface="仿宋_GB2312" panose="02010609030101010101" pitchFamily="49" charset="-122"/>
                <a:ea typeface="仿宋_GB2312" panose="02010609030101010101" pitchFamily="49" charset="-122"/>
              </a:rPr>
              <a:t>PNG</a:t>
            </a:r>
            <a:r>
              <a:rPr lang="zh-CN" altLang="zh-CN" sz="2000" dirty="0">
                <a:latin typeface="仿宋_GB2312" panose="02010609030101010101" pitchFamily="49" charset="-122"/>
                <a:ea typeface="仿宋_GB2312" panose="02010609030101010101" pitchFamily="49" charset="-122"/>
              </a:rPr>
              <a:t>、</a:t>
            </a:r>
            <a:r>
              <a:rPr lang="en-US" altLang="zh-CN" sz="2000" dirty="0">
                <a:latin typeface="仿宋_GB2312" panose="02010609030101010101" pitchFamily="49" charset="-122"/>
                <a:ea typeface="仿宋_GB2312" panose="02010609030101010101" pitchFamily="49" charset="-122"/>
              </a:rPr>
              <a:t>DOC</a:t>
            </a:r>
            <a:r>
              <a:rPr lang="zh-CN" altLang="zh-CN" sz="2000" dirty="0">
                <a:latin typeface="仿宋_GB2312" panose="02010609030101010101" pitchFamily="49" charset="-122"/>
                <a:ea typeface="仿宋_GB2312" panose="02010609030101010101" pitchFamily="49" charset="-122"/>
              </a:rPr>
              <a:t>、</a:t>
            </a:r>
            <a:r>
              <a:rPr lang="en-US" altLang="zh-CN" sz="2000" dirty="0">
                <a:latin typeface="仿宋_GB2312" panose="02010609030101010101" pitchFamily="49" charset="-122"/>
                <a:ea typeface="仿宋_GB2312" panose="02010609030101010101" pitchFamily="49" charset="-122"/>
              </a:rPr>
              <a:t>PDF</a:t>
            </a:r>
            <a:r>
              <a:rPr lang="zh-CN" altLang="zh-CN" sz="2000" dirty="0">
                <a:latin typeface="仿宋_GB2312" panose="02010609030101010101" pitchFamily="49" charset="-122"/>
                <a:ea typeface="仿宋_GB2312" panose="02010609030101010101" pitchFamily="49" charset="-122"/>
              </a:rPr>
              <a:t>，大小不超过</a:t>
            </a:r>
            <a:r>
              <a:rPr lang="en-US" altLang="zh-CN" sz="2000" dirty="0">
                <a:latin typeface="仿宋_GB2312" panose="02010609030101010101" pitchFamily="49" charset="-122"/>
                <a:ea typeface="仿宋_GB2312" panose="02010609030101010101" pitchFamily="49" charset="-122"/>
              </a:rPr>
              <a:t>5M</a:t>
            </a:r>
            <a:r>
              <a:rPr lang="zh-CN" altLang="zh-CN" sz="2000" dirty="0">
                <a:latin typeface="仿宋_GB2312" panose="02010609030101010101" pitchFamily="49" charset="-122"/>
                <a:ea typeface="仿宋_GB2312" panose="02010609030101010101" pitchFamily="49" charset="-122"/>
              </a:rPr>
              <a:t>。</a:t>
            </a:r>
            <a:endParaRPr lang="en-US" altLang="zh-CN" sz="2000" dirty="0">
              <a:latin typeface="仿宋_GB2312" panose="02010609030101010101" pitchFamily="49" charset="-122"/>
              <a:ea typeface="仿宋_GB2312" panose="02010609030101010101" pitchFamily="49" charset="-122"/>
            </a:endParaRPr>
          </a:p>
        </p:txBody>
      </p:sp>
    </p:spTree>
    <p:extLst>
      <p:ext uri="{BB962C8B-B14F-4D97-AF65-F5344CB8AC3E}">
        <p14:creationId xmlns:p14="http://schemas.microsoft.com/office/powerpoint/2010/main" val="190072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25300" decel="36000" autoRev="1" fill="hold" nodeType="withEffect">
                                  <p:stCondLst>
                                    <p:cond delay="0"/>
                                  </p:stCondLst>
                                  <p:childTnLst>
                                    <p:animMotion origin="layout" path="M 0.00053 0.02083 L 5E-6 4.44444E-6 " pathEditMode="relative" rAng="0" ptsTypes="AA">
                                      <p:cBhvr>
                                        <p:cTn id="6" dur="500" fill="hold"/>
                                        <p:tgtEl>
                                          <p:spTgt spid="4"/>
                                        </p:tgtEl>
                                        <p:attrNameLst>
                                          <p:attrName>ppt_x,ppt_y</p:attrName>
                                        </p:attrNameLst>
                                      </p:cBhvr>
                                      <p:rCtr x="0" y="-1000"/>
                                    </p:animMotion>
                                  </p:childTnLst>
                                </p:cTn>
                              </p:par>
                              <p:par>
                                <p:cTn id="7" presetID="0" presetClass="path" presetSubtype="0" accel="25300" decel="36000" autoRev="1" fill="hold" nodeType="withEffect">
                                  <p:stCondLst>
                                    <p:cond delay="0"/>
                                  </p:stCondLst>
                                  <p:childTnLst>
                                    <p:animMotion origin="layout" path="M 0.00053 0.02083 L 5E-6 4.44444E-6 " pathEditMode="relative" rAng="0" ptsTypes="AA">
                                      <p:cBhvr>
                                        <p:cTn id="8" dur="500" fill="hold"/>
                                        <p:tgtEl>
                                          <p:spTgt spid="6"/>
                                        </p:tgtEl>
                                        <p:attrNameLst>
                                          <p:attrName>ppt_x,ppt_y</p:attrName>
                                        </p:attrNameLst>
                                      </p:cBhvr>
                                      <p:rCtr x="0" y="-1000"/>
                                    </p:animMotion>
                                  </p:childTnLst>
                                </p:cTn>
                              </p:par>
                              <p:par>
                                <p:cTn id="9" presetID="0" presetClass="path" presetSubtype="0" accel="25300" decel="36000" autoRev="1" fill="hold" nodeType="withEffect">
                                  <p:stCondLst>
                                    <p:cond delay="0"/>
                                  </p:stCondLst>
                                  <p:childTnLst>
                                    <p:animMotion origin="layout" path="M 0.00053 0.02083 L 5E-6 4.44444E-6 " pathEditMode="relative" rAng="0" ptsTypes="AA">
                                      <p:cBhvr>
                                        <p:cTn id="10" dur="500" fill="hold"/>
                                        <p:tgtEl>
                                          <p:spTgt spid="8"/>
                                        </p:tgtEl>
                                        <p:attrNameLst>
                                          <p:attrName>ppt_x,ppt_y</p:attrName>
                                        </p:attrNameLst>
                                      </p:cBhvr>
                                      <p:rCtr x="0" y="-1000"/>
                                    </p:animMotion>
                                  </p:childTnLst>
                                </p:cTn>
                              </p:par>
                              <p:par>
                                <p:cTn id="11" presetID="0" presetClass="path" presetSubtype="0" accel="25300" decel="36000" autoRev="1" fill="hold" nodeType="withEffect">
                                  <p:stCondLst>
                                    <p:cond delay="0"/>
                                  </p:stCondLst>
                                  <p:childTnLst>
                                    <p:animMotion origin="layout" path="M 0.00053 0.02083 L 5E-6 4.44444E-6 " pathEditMode="relative" rAng="0" ptsTypes="AA">
                                      <p:cBhvr>
                                        <p:cTn id="12" dur="500" fill="hold"/>
                                        <p:tgtEl>
                                          <p:spTgt spid="10"/>
                                        </p:tgtEl>
                                        <p:attrNameLst>
                                          <p:attrName>ppt_x,ppt_y</p:attrName>
                                        </p:attrNameLst>
                                      </p:cBhvr>
                                      <p:rCtr x="0" y="-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17186" y="240631"/>
            <a:ext cx="3416321"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四、打印</a:t>
            </a:r>
            <a:r>
              <a:rPr lang="en-US" altLang="zh-CN" sz="2800" dirty="0">
                <a:ln w="9525">
                  <a:solidFill>
                    <a:schemeClr val="bg1"/>
                  </a:solidFill>
                  <a:prstDash val="solid"/>
                </a:ln>
                <a:latin typeface="华康俪金黑W8(P)" panose="020B0800000000000000" pitchFamily="34" charset="-122"/>
                <a:ea typeface="华康俪金黑W8(P)" panose="020B0800000000000000" pitchFamily="34" charset="-122"/>
              </a:rPr>
              <a:t>《</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接收函</a:t>
            </a:r>
            <a:r>
              <a:rPr lang="en-US" altLang="zh-CN" sz="2800" dirty="0">
                <a:ln w="9525">
                  <a:solidFill>
                    <a:schemeClr val="bg1"/>
                  </a:solidFill>
                  <a:prstDash val="solid"/>
                </a:ln>
                <a:latin typeface="华康俪金黑W8(P)" panose="020B0800000000000000" pitchFamily="34" charset="-122"/>
                <a:ea typeface="华康俪金黑W8(P)" panose="020B0800000000000000" pitchFamily="34" charset="-122"/>
              </a:rPr>
              <a:t>》</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049" y="1256894"/>
            <a:ext cx="10058400" cy="3293300"/>
          </a:xfrm>
          <a:prstGeom prst="rect">
            <a:avLst/>
          </a:prstGeom>
          <a:effectLst>
            <a:softEdge rad="127000"/>
          </a:effectLst>
        </p:spPr>
      </p:pic>
      <p:sp>
        <p:nvSpPr>
          <p:cNvPr id="5" name="矩形 4"/>
          <p:cNvSpPr/>
          <p:nvPr/>
        </p:nvSpPr>
        <p:spPr>
          <a:xfrm>
            <a:off x="1578279" y="4783099"/>
            <a:ext cx="10233941" cy="1323439"/>
          </a:xfrm>
          <a:prstGeom prst="rect">
            <a:avLst/>
          </a:prstGeom>
        </p:spPr>
        <p:txBody>
          <a:bodyPr wrap="square">
            <a:spAutoFit/>
          </a:bodyPr>
          <a:lstStyle/>
          <a:p>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    毕业生</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可在“办事记录”栏目中查询受理状态，受理通过的自行打印</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杭州市高校毕业生就业接收函</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（简称“</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接收函</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接收函</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打印后又发生签约单位调整变动情况的，可按上述流程重新办理就业手续并打印新</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接收函</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。毕业生签订就业协议后又与同一单位签订劳动合同的，仅需办理一次</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接收函</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a:t>
            </a:r>
            <a:endParaRPr lang="zh-CN" altLang="en-US" sz="2000" dirty="0">
              <a:latin typeface="仿宋_GB2312" panose="02010609030101010101" pitchFamily="49" charset="-122"/>
              <a:ea typeface="仿宋_GB2312" panose="02010609030101010101" pitchFamily="49" charset="-122"/>
            </a:endParaRPr>
          </a:p>
        </p:txBody>
      </p:sp>
      <p:sp>
        <p:nvSpPr>
          <p:cNvPr id="6" name="圆角矩形 5"/>
          <p:cNvSpPr/>
          <p:nvPr/>
        </p:nvSpPr>
        <p:spPr>
          <a:xfrm>
            <a:off x="1578279" y="4688381"/>
            <a:ext cx="10196363" cy="1499018"/>
          </a:xfrm>
          <a:prstGeom prst="roundRect">
            <a:avLst/>
          </a:prstGeom>
          <a:noFill/>
          <a:ln w="508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166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9387724" y="240631"/>
            <a:ext cx="2339102" cy="523220"/>
          </a:xfrm>
          <a:prstGeom prst="rect">
            <a:avLst/>
          </a:prstGeom>
          <a:noFill/>
        </p:spPr>
        <p:txBody>
          <a:bodyPr wrap="none" lIns="91440" tIns="45720" rIns="91440" bIns="45720">
            <a:spAutoFit/>
          </a:bodyPr>
          <a:lstStyle/>
          <a:p>
            <a:pPr algn="ct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五、档案转递</a:t>
            </a:r>
          </a:p>
        </p:txBody>
      </p:sp>
      <p:sp>
        <p:nvSpPr>
          <p:cNvPr id="48" name="矩形 47"/>
          <p:cNvSpPr/>
          <p:nvPr/>
        </p:nvSpPr>
        <p:spPr>
          <a:xfrm>
            <a:off x="5652950" y="2098803"/>
            <a:ext cx="6073876" cy="3108543"/>
          </a:xfrm>
          <a:prstGeom prst="rect">
            <a:avLst/>
          </a:prstGeom>
        </p:spPr>
        <p:txBody>
          <a:bodyPr wrap="square">
            <a:spAutoFit/>
          </a:bodyPr>
          <a:lstStyle/>
          <a:p>
            <a:r>
              <a:rPr lang="zh-CN" altLang="en-US" sz="2800" dirty="0" smtClean="0">
                <a:solidFill>
                  <a:srgbClr val="222222"/>
                </a:solidFill>
                <a:latin typeface="仿宋_GB2312" panose="02010609030101010101" pitchFamily="49" charset="-122"/>
                <a:ea typeface="仿宋_GB2312" panose="02010609030101010101" pitchFamily="49" charset="-122"/>
              </a:rPr>
              <a:t>    </a:t>
            </a:r>
            <a:r>
              <a:rPr lang="zh-CN" altLang="en-US" sz="2800" b="1" dirty="0" smtClean="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毕业生</a:t>
            </a:r>
            <a:r>
              <a:rPr lang="zh-CN" altLang="en-US" sz="2800" b="1" dirty="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须将</a:t>
            </a:r>
            <a:r>
              <a:rPr lang="en-US" altLang="zh-CN" sz="2800" b="1" dirty="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r>
              <a:rPr lang="zh-CN" altLang="en-US" sz="2800" b="1" dirty="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接收函</a:t>
            </a:r>
            <a:r>
              <a:rPr lang="en-US" altLang="zh-CN" sz="2800" b="1" dirty="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r>
              <a:rPr lang="zh-CN" altLang="en-US" sz="2800" b="1" dirty="0">
                <a:solidFill>
                  <a:srgbClr val="222222"/>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及时交予高校</a:t>
            </a:r>
            <a:r>
              <a:rPr lang="zh-CN" altLang="en-US" sz="2800" dirty="0">
                <a:solidFill>
                  <a:srgbClr val="222222"/>
                </a:solidFill>
                <a:latin typeface="仿宋_GB2312" panose="02010609030101010101" pitchFamily="49" charset="-122"/>
                <a:ea typeface="仿宋_GB2312" panose="02010609030101010101" pitchFamily="49" charset="-122"/>
              </a:rPr>
              <a:t>，高校根据</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接收函</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上载明的档案转递地址寄送学生档案。若高校已将学生档案完成转递的，毕业生须将</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接收函</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交予档案所在机构办理转档，</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接收函</a:t>
            </a:r>
            <a:r>
              <a:rPr lang="en-US" altLang="zh-CN" sz="2800" dirty="0">
                <a:solidFill>
                  <a:srgbClr val="222222"/>
                </a:solidFill>
                <a:latin typeface="仿宋_GB2312" panose="02010609030101010101" pitchFamily="49" charset="-122"/>
                <a:ea typeface="仿宋_GB2312" panose="02010609030101010101" pitchFamily="49" charset="-122"/>
              </a:rPr>
              <a:t>》</a:t>
            </a:r>
            <a:r>
              <a:rPr lang="zh-CN" altLang="en-US" sz="2800" dirty="0">
                <a:solidFill>
                  <a:srgbClr val="222222"/>
                </a:solidFill>
                <a:latin typeface="仿宋_GB2312" panose="02010609030101010101" pitchFamily="49" charset="-122"/>
                <a:ea typeface="仿宋_GB2312" panose="02010609030101010101" pitchFamily="49" charset="-122"/>
              </a:rPr>
              <a:t>作为转档凭证（或调档函）。</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821" y="1139963"/>
            <a:ext cx="3733992" cy="5214985"/>
          </a:xfrm>
          <a:prstGeom prst="rect">
            <a:avLst/>
          </a:prstGeom>
        </p:spPr>
      </p:pic>
    </p:spTree>
    <p:extLst>
      <p:ext uri="{BB962C8B-B14F-4D97-AF65-F5344CB8AC3E}">
        <p14:creationId xmlns:p14="http://schemas.microsoft.com/office/powerpoint/2010/main" val="1064908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70648" y="1613179"/>
            <a:ext cx="4853117" cy="4154984"/>
          </a:xfrm>
          <a:prstGeom prst="rect">
            <a:avLst/>
          </a:prstGeom>
        </p:spPr>
        <p:txBody>
          <a:bodyPr wrap="square">
            <a:spAutoFit/>
          </a:bodyPr>
          <a:lstStyle/>
          <a:p>
            <a:r>
              <a:rPr lang="zh-CN" altLang="en-US" sz="2400" dirty="0" smtClean="0">
                <a:solidFill>
                  <a:srgbClr val="222222"/>
                </a:solidFill>
                <a:latin typeface="仿宋_GB2312" panose="02010609030101010101" pitchFamily="49" charset="-122"/>
                <a:ea typeface="仿宋_GB2312" panose="02010609030101010101" pitchFamily="49" charset="-122"/>
              </a:rPr>
              <a:t>    根据</a:t>
            </a:r>
            <a:r>
              <a:rPr lang="zh-CN" altLang="en-US" sz="2400" dirty="0">
                <a:solidFill>
                  <a:srgbClr val="222222"/>
                </a:solidFill>
                <a:latin typeface="仿宋_GB2312" panose="02010609030101010101" pitchFamily="49" charset="-122"/>
                <a:ea typeface="仿宋_GB2312" panose="02010609030101010101" pitchFamily="49" charset="-122"/>
              </a:rPr>
              <a:t>不同的档案寄送地址，毕业生可从相应渠道查询本人档案到档情况。寄送到杭州市人才服务局的，可在杭州市人力资源和社会保障网（</a:t>
            </a:r>
            <a:r>
              <a:rPr lang="en-US" altLang="zh-CN" sz="2400" dirty="0">
                <a:solidFill>
                  <a:srgbClr val="222222"/>
                </a:solidFill>
                <a:latin typeface="仿宋_GB2312" panose="02010609030101010101" pitchFamily="49" charset="-122"/>
                <a:ea typeface="仿宋_GB2312" panose="02010609030101010101" pitchFamily="49" charset="-122"/>
              </a:rPr>
              <a:t>www.zjhz.lss.gov.cn</a:t>
            </a:r>
            <a:r>
              <a:rPr lang="zh-CN" altLang="en-US" sz="2400" dirty="0">
                <a:solidFill>
                  <a:srgbClr val="222222"/>
                </a:solidFill>
                <a:latin typeface="仿宋_GB2312" panose="02010609030101010101" pitchFamily="49" charset="-122"/>
                <a:ea typeface="仿宋_GB2312" panose="02010609030101010101" pitchFamily="49" charset="-122"/>
              </a:rPr>
              <a:t>）“高校毕业生就业”栏目进行到档查询；寄送到各区（县、市）人才服务机构的，可通过所属人才服务机构（见附件）电话咨询到档情况；寄送到用人单位的，可直接向用人单位查询。</a:t>
            </a:r>
            <a:endParaRPr lang="zh-CN" altLang="en-US" sz="2400" dirty="0">
              <a:solidFill>
                <a:schemeClr val="tx1">
                  <a:lumMod val="65000"/>
                  <a:lumOff val="35000"/>
                </a:schemeClr>
              </a:solidFill>
              <a:latin typeface="仿宋_GB2312" panose="02010609030101010101" pitchFamily="49" charset="-122"/>
              <a:ea typeface="仿宋_GB2312" panose="02010609030101010101" pitchFamily="49" charset="-122"/>
            </a:endParaRPr>
          </a:p>
        </p:txBody>
      </p:sp>
      <p:pic>
        <p:nvPicPr>
          <p:cNvPr id="6" name="图片 5"/>
          <p:cNvPicPr>
            <a:picLocks noChangeAspect="1"/>
          </p:cNvPicPr>
          <p:nvPr/>
        </p:nvPicPr>
        <p:blipFill>
          <a:blip r:embed="rId2"/>
          <a:stretch>
            <a:fillRect/>
          </a:stretch>
        </p:blipFill>
        <p:spPr>
          <a:xfrm>
            <a:off x="513992" y="1888016"/>
            <a:ext cx="6556656" cy="3681511"/>
          </a:xfrm>
          <a:prstGeom prst="rect">
            <a:avLst/>
          </a:prstGeom>
          <a:effectLst>
            <a:softEdge rad="317500"/>
          </a:effectLst>
        </p:spPr>
      </p:pic>
      <p:sp>
        <p:nvSpPr>
          <p:cNvPr id="7" name="矩形 6"/>
          <p:cNvSpPr/>
          <p:nvPr/>
        </p:nvSpPr>
        <p:spPr>
          <a:xfrm>
            <a:off x="9358995" y="240631"/>
            <a:ext cx="2339102" cy="523220"/>
          </a:xfrm>
          <a:prstGeom prst="rect">
            <a:avLst/>
          </a:prstGeom>
          <a:noFill/>
        </p:spPr>
        <p:txBody>
          <a:bodyPr wrap="none" lIns="91440" tIns="45720" rIns="91440" bIns="45720">
            <a:spAutoFit/>
          </a:bodyPr>
          <a:lstStyle/>
          <a:p>
            <a:pPr algn="ct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六、到档查询</a:t>
            </a:r>
          </a:p>
        </p:txBody>
      </p:sp>
    </p:spTree>
    <p:extLst>
      <p:ext uri="{BB962C8B-B14F-4D97-AF65-F5344CB8AC3E}">
        <p14:creationId xmlns:p14="http://schemas.microsoft.com/office/powerpoint/2010/main" val="26457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7811" y="1190324"/>
            <a:ext cx="9274023" cy="15786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437811" y="1364339"/>
            <a:ext cx="9274023" cy="3554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42575" y="2553068"/>
            <a:ext cx="9267565" cy="6388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444193" y="1468645"/>
            <a:ext cx="9260123" cy="1015663"/>
          </a:xfrm>
          <a:prstGeom prst="rect">
            <a:avLst/>
          </a:prstGeom>
        </p:spPr>
        <p:txBody>
          <a:bodyPr wrap="square">
            <a:spAutoFit/>
          </a:bodyPr>
          <a:lstStyle/>
          <a:p>
            <a:r>
              <a:rPr lang="zh-CN" altLang="en-US" sz="2000" dirty="0">
                <a:latin typeface="仿宋_GB2312" panose="02010609030101010101" pitchFamily="49" charset="-122"/>
                <a:ea typeface="仿宋_GB2312" panose="02010609030101010101" pitchFamily="49" charset="-122"/>
              </a:rPr>
              <a:t>因市外高校或接收单位在毕业生就业手续办理中可能存在的差异性</a:t>
            </a:r>
            <a:r>
              <a:rPr lang="en-US" altLang="zh-CN" sz="2000" dirty="0">
                <a:latin typeface="仿宋_GB2312" panose="02010609030101010101" pitchFamily="49" charset="-122"/>
                <a:ea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rPr>
              <a:t>高校毕业生在就业手续办理过程中如确需我市各级人才服务机构出具相关证明或盖章确认的</a:t>
            </a:r>
            <a:r>
              <a:rPr lang="en-US" altLang="zh-CN" sz="2000" dirty="0">
                <a:latin typeface="仿宋_GB2312" panose="02010609030101010101" pitchFamily="49" charset="-122"/>
                <a:ea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rPr>
              <a:t>高校毕业生可凭本人身份证和相关材料至我市相应各级人才服务机构现场办理。</a:t>
            </a:r>
            <a:endParaRPr lang="zh-CN" altLang="zh-CN" sz="2000" dirty="0">
              <a:latin typeface="仿宋_GB2312" panose="02010609030101010101" pitchFamily="49" charset="-122"/>
              <a:ea typeface="仿宋_GB2312" panose="02010609030101010101" pitchFamily="49" charset="-122"/>
            </a:endParaRPr>
          </a:p>
        </p:txBody>
      </p:sp>
      <p:sp>
        <p:nvSpPr>
          <p:cNvPr id="8" name="矩形 7"/>
          <p:cNvSpPr/>
          <p:nvPr/>
        </p:nvSpPr>
        <p:spPr>
          <a:xfrm>
            <a:off x="10073033" y="243040"/>
            <a:ext cx="1620958" cy="523220"/>
          </a:xfrm>
          <a:prstGeom prst="rect">
            <a:avLst/>
          </a:prstGeom>
          <a:noFill/>
        </p:spPr>
        <p:txBody>
          <a:bodyPr wrap="none" lIns="91440" tIns="45720" rIns="91440" bIns="45720">
            <a:spAutoFit/>
          </a:bodyPr>
          <a:lstStyle/>
          <a:p>
            <a:pPr algn="ctr"/>
            <a:r>
              <a:rPr lang="zh-CN" altLang="en-US" sz="2800" cap="none" spc="0" dirty="0" smtClean="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rPr>
              <a:t>特别说明</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9" name="矩形 8"/>
          <p:cNvSpPr/>
          <p:nvPr/>
        </p:nvSpPr>
        <p:spPr>
          <a:xfrm>
            <a:off x="1222786" y="4644681"/>
            <a:ext cx="9274023" cy="15786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222786" y="4818696"/>
            <a:ext cx="9274023" cy="3554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27550" y="6007425"/>
            <a:ext cx="9267565" cy="6388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15233" y="4923002"/>
            <a:ext cx="9179882" cy="1015663"/>
          </a:xfrm>
          <a:prstGeom prst="rect">
            <a:avLst/>
          </a:prstGeom>
        </p:spPr>
        <p:txBody>
          <a:bodyPr wrap="square">
            <a:spAutoFit/>
          </a:bodyPr>
          <a:lstStyle/>
          <a:p>
            <a:r>
              <a:rPr lang="zh-CN" altLang="en-US" sz="2000" dirty="0">
                <a:latin typeface="仿宋_GB2312" panose="02010609030101010101" pitchFamily="49" charset="-122"/>
                <a:ea typeface="仿宋_GB2312" panose="02010609030101010101" pitchFamily="49" charset="-122"/>
              </a:rPr>
              <a:t>高校毕业生办理</a:t>
            </a:r>
            <a:r>
              <a:rPr lang="en-US" altLang="zh-CN" sz="2000" dirty="0">
                <a:latin typeface="仿宋_GB2312" panose="02010609030101010101" pitchFamily="49" charset="-122"/>
                <a:ea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rPr>
              <a:t>接收函</a:t>
            </a:r>
            <a:r>
              <a:rPr lang="en-US" altLang="zh-CN" sz="2000" dirty="0">
                <a:latin typeface="仿宋_GB2312" panose="02010609030101010101" pitchFamily="49" charset="-122"/>
                <a:ea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rPr>
              <a:t>手续，原则上由毕业生在网上自助办理，如确需到现场办理的，凭本人身份证和就业协议书（或劳动合同，或国家机关事业单位人员进编审批表）至我市相应各级人才服务机构现场办理。</a:t>
            </a:r>
            <a:endParaRPr lang="zh-CN" altLang="zh-CN" sz="2000" dirty="0">
              <a:latin typeface="仿宋_GB2312" panose="02010609030101010101" pitchFamily="49" charset="-122"/>
              <a:ea typeface="仿宋_GB2312" panose="02010609030101010101" pitchFamily="49" charset="-122"/>
            </a:endParaRPr>
          </a:p>
        </p:txBody>
      </p:sp>
      <p:sp>
        <p:nvSpPr>
          <p:cNvPr id="19" name="矩形 18"/>
          <p:cNvSpPr/>
          <p:nvPr/>
        </p:nvSpPr>
        <p:spPr>
          <a:xfrm>
            <a:off x="1861803" y="2942954"/>
            <a:ext cx="9274023" cy="15497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874719" y="3125045"/>
            <a:ext cx="9267565" cy="6388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848887" y="4314303"/>
            <a:ext cx="9267565" cy="6388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874719" y="3235613"/>
            <a:ext cx="9274023" cy="1015663"/>
          </a:xfrm>
          <a:prstGeom prst="rect">
            <a:avLst/>
          </a:prstGeom>
        </p:spPr>
        <p:txBody>
          <a:bodyPr wrap="square">
            <a:spAutoFit/>
          </a:bodyPr>
          <a:lstStyle/>
          <a:p>
            <a:r>
              <a:rPr lang="en-US" altLang="zh-CN" sz="2000" dirty="0">
                <a:ea typeface="仿宋_GB2312" panose="02010609030101010101" pitchFamily="49" charset="-122"/>
                <a:cs typeface="仿宋_GB2312" panose="02010609030101010101" pitchFamily="49" charset="-122"/>
              </a:rPr>
              <a:t>《</a:t>
            </a:r>
            <a:r>
              <a:rPr lang="zh-CN" altLang="en-US" sz="2000" dirty="0">
                <a:ea typeface="仿宋_GB2312" panose="02010609030101010101" pitchFamily="49" charset="-122"/>
                <a:cs typeface="仿宋_GB2312" panose="02010609030101010101" pitchFamily="49" charset="-122"/>
              </a:rPr>
              <a:t>接收函</a:t>
            </a:r>
            <a:r>
              <a:rPr lang="en-US" altLang="zh-CN" sz="2000" dirty="0">
                <a:ea typeface="仿宋_GB2312" panose="02010609030101010101" pitchFamily="49" charset="-122"/>
                <a:cs typeface="仿宋_GB2312" panose="02010609030101010101" pitchFamily="49" charset="-122"/>
              </a:rPr>
              <a:t>》</a:t>
            </a:r>
            <a:r>
              <a:rPr lang="zh-CN" altLang="en-US" sz="2000" dirty="0">
                <a:ea typeface="仿宋_GB2312" panose="02010609030101010101" pitchFamily="49" charset="-122"/>
                <a:cs typeface="仿宋_GB2312" panose="02010609030101010101" pitchFamily="49" charset="-122"/>
              </a:rPr>
              <a:t>是我市接收高校毕业生来杭就业的凭证，</a:t>
            </a:r>
            <a:r>
              <a:rPr lang="en-US" altLang="zh-CN" sz="2000" dirty="0">
                <a:ea typeface="仿宋_GB2312" panose="02010609030101010101" pitchFamily="49" charset="-122"/>
                <a:cs typeface="仿宋_GB2312" panose="02010609030101010101" pitchFamily="49" charset="-122"/>
              </a:rPr>
              <a:t>《</a:t>
            </a:r>
            <a:r>
              <a:rPr lang="zh-CN" altLang="en-US" sz="2000" dirty="0">
                <a:ea typeface="仿宋_GB2312" panose="02010609030101010101" pitchFamily="49" charset="-122"/>
                <a:cs typeface="仿宋_GB2312" panose="02010609030101010101" pitchFamily="49" charset="-122"/>
              </a:rPr>
              <a:t>接收函</a:t>
            </a:r>
            <a:r>
              <a:rPr lang="en-US" altLang="zh-CN" sz="2000" dirty="0">
                <a:ea typeface="仿宋_GB2312" panose="02010609030101010101" pitchFamily="49" charset="-122"/>
                <a:cs typeface="仿宋_GB2312" panose="02010609030101010101" pitchFamily="49" charset="-122"/>
              </a:rPr>
              <a:t>》</a:t>
            </a:r>
            <a:r>
              <a:rPr lang="zh-CN" altLang="en-US" sz="2000" dirty="0">
                <a:ea typeface="仿宋_GB2312" panose="02010609030101010101" pitchFamily="49" charset="-122"/>
                <a:cs typeface="仿宋_GB2312" panose="02010609030101010101" pitchFamily="49" charset="-122"/>
              </a:rPr>
              <a:t>可在杭州市人力资源和社会保障网“高校毕业生就业”栏目中的“网上证明（函件）验证”中输入验证编号或验证码进行验证。</a:t>
            </a:r>
            <a:endParaRPr lang="zh-CN" altLang="en-US" sz="2000" dirty="0"/>
          </a:p>
        </p:txBody>
      </p:sp>
      <p:sp>
        <p:nvSpPr>
          <p:cNvPr id="23" name="Freeform 22"/>
          <p:cNvSpPr>
            <a:spLocks noEditPoints="1"/>
          </p:cNvSpPr>
          <p:nvPr/>
        </p:nvSpPr>
        <p:spPr bwMode="auto">
          <a:xfrm>
            <a:off x="1431508" y="1753453"/>
            <a:ext cx="443211" cy="446046"/>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77CEEF"/>
          </a:solidFill>
          <a:ln>
            <a:noFill/>
          </a:ln>
        </p:spPr>
        <p:txBody>
          <a:bodyPr vert="horz" wrap="square" lIns="91422" tIns="45711" rIns="91422" bIns="45711" numCol="1" anchor="t" anchorCtr="0" compatLnSpc="1">
            <a:prstTxWarp prst="textNoShape">
              <a:avLst/>
            </a:prstTxWarp>
          </a:bodyPr>
          <a:lstStyle/>
          <a:p>
            <a:endParaRPr lang="id-ID" sz="900" dirty="0">
              <a:solidFill>
                <a:srgbClr val="C00000"/>
              </a:solidFill>
              <a:latin typeface="Calibri Light"/>
            </a:endParaRPr>
          </a:p>
        </p:txBody>
      </p:sp>
      <p:sp>
        <p:nvSpPr>
          <p:cNvPr id="24" name="Freeform 22"/>
          <p:cNvSpPr>
            <a:spLocks noEditPoints="1"/>
          </p:cNvSpPr>
          <p:nvPr/>
        </p:nvSpPr>
        <p:spPr bwMode="auto">
          <a:xfrm>
            <a:off x="1093627" y="3503114"/>
            <a:ext cx="443211" cy="446046"/>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A4DEF4"/>
          </a:solidFill>
          <a:ln>
            <a:noFill/>
          </a:ln>
        </p:spPr>
        <p:txBody>
          <a:bodyPr vert="horz" wrap="square" lIns="91422" tIns="45711" rIns="91422" bIns="45711" numCol="1" anchor="t" anchorCtr="0" compatLnSpc="1">
            <a:prstTxWarp prst="textNoShape">
              <a:avLst/>
            </a:prstTxWarp>
          </a:bodyPr>
          <a:lstStyle/>
          <a:p>
            <a:endParaRPr lang="id-ID" sz="900" dirty="0">
              <a:solidFill>
                <a:srgbClr val="C00000"/>
              </a:solidFill>
              <a:latin typeface="Calibri Light"/>
            </a:endParaRPr>
          </a:p>
        </p:txBody>
      </p:sp>
      <p:sp>
        <p:nvSpPr>
          <p:cNvPr id="25" name="Freeform 22"/>
          <p:cNvSpPr>
            <a:spLocks noEditPoints="1"/>
          </p:cNvSpPr>
          <p:nvPr/>
        </p:nvSpPr>
        <p:spPr bwMode="auto">
          <a:xfrm>
            <a:off x="11266929" y="5207810"/>
            <a:ext cx="443211" cy="446046"/>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accent1"/>
          </a:solidFill>
          <a:ln>
            <a:noFill/>
          </a:ln>
        </p:spPr>
        <p:txBody>
          <a:bodyPr vert="horz" wrap="square" lIns="91422" tIns="45711" rIns="91422" bIns="45711" numCol="1" anchor="t" anchorCtr="0" compatLnSpc="1">
            <a:prstTxWarp prst="textNoShape">
              <a:avLst/>
            </a:prstTxWarp>
          </a:bodyPr>
          <a:lstStyle/>
          <a:p>
            <a:endParaRPr lang="id-ID" sz="900" dirty="0">
              <a:solidFill>
                <a:srgbClr val="C00000"/>
              </a:solidFill>
              <a:latin typeface="Calibri Light"/>
            </a:endParaRPr>
          </a:p>
        </p:txBody>
      </p:sp>
      <p:sp>
        <p:nvSpPr>
          <p:cNvPr id="26" name="文本框 25"/>
          <p:cNvSpPr txBox="1"/>
          <p:nvPr/>
        </p:nvSpPr>
        <p:spPr>
          <a:xfrm>
            <a:off x="868416" y="1753453"/>
            <a:ext cx="561474" cy="523220"/>
          </a:xfrm>
          <a:prstGeom prst="rect">
            <a:avLst/>
          </a:prstGeom>
          <a:noFill/>
        </p:spPr>
        <p:txBody>
          <a:bodyPr wrap="square" rtlCol="0">
            <a:spAutoFit/>
          </a:bodyPr>
          <a:lstStyle/>
          <a:p>
            <a:r>
              <a:rPr lang="en-US" altLang="zh-CN" sz="2800" dirty="0" smtClean="0">
                <a:solidFill>
                  <a:schemeClr val="accent1">
                    <a:lumMod val="60000"/>
                    <a:lumOff val="40000"/>
                  </a:schemeClr>
                </a:solidFill>
              </a:rPr>
              <a:t>01</a:t>
            </a:r>
            <a:endParaRPr lang="zh-CN" altLang="en-US" sz="2800" dirty="0">
              <a:solidFill>
                <a:schemeClr val="accent1">
                  <a:lumMod val="60000"/>
                  <a:lumOff val="40000"/>
                </a:schemeClr>
              </a:solidFill>
            </a:endParaRPr>
          </a:p>
        </p:txBody>
      </p:sp>
      <p:sp>
        <p:nvSpPr>
          <p:cNvPr id="27" name="文本框 26"/>
          <p:cNvSpPr txBox="1"/>
          <p:nvPr/>
        </p:nvSpPr>
        <p:spPr>
          <a:xfrm>
            <a:off x="532153" y="3503114"/>
            <a:ext cx="561474" cy="523220"/>
          </a:xfrm>
          <a:prstGeom prst="rect">
            <a:avLst/>
          </a:prstGeom>
          <a:noFill/>
        </p:spPr>
        <p:txBody>
          <a:bodyPr wrap="square" rtlCol="0">
            <a:spAutoFit/>
          </a:bodyPr>
          <a:lstStyle/>
          <a:p>
            <a:r>
              <a:rPr lang="en-US" altLang="zh-CN" sz="2800" dirty="0" smtClean="0">
                <a:solidFill>
                  <a:schemeClr val="accent1">
                    <a:lumMod val="40000"/>
                    <a:lumOff val="60000"/>
                  </a:schemeClr>
                </a:solidFill>
              </a:rPr>
              <a:t>02</a:t>
            </a:r>
            <a:endParaRPr lang="zh-CN" altLang="en-US" sz="2800" dirty="0">
              <a:solidFill>
                <a:schemeClr val="accent1">
                  <a:lumMod val="40000"/>
                  <a:lumOff val="60000"/>
                </a:schemeClr>
              </a:solidFill>
            </a:endParaRPr>
          </a:p>
        </p:txBody>
      </p:sp>
      <p:sp>
        <p:nvSpPr>
          <p:cNvPr id="28" name="文本框 27"/>
          <p:cNvSpPr txBox="1"/>
          <p:nvPr/>
        </p:nvSpPr>
        <p:spPr>
          <a:xfrm>
            <a:off x="10703761" y="5207810"/>
            <a:ext cx="561474" cy="523220"/>
          </a:xfrm>
          <a:prstGeom prst="rect">
            <a:avLst/>
          </a:prstGeom>
          <a:noFill/>
        </p:spPr>
        <p:txBody>
          <a:bodyPr wrap="square" rtlCol="0">
            <a:spAutoFit/>
          </a:bodyPr>
          <a:lstStyle/>
          <a:p>
            <a:r>
              <a:rPr lang="en-US" altLang="zh-CN" sz="2800" dirty="0" smtClean="0">
                <a:solidFill>
                  <a:schemeClr val="accent1"/>
                </a:solidFill>
              </a:rPr>
              <a:t>03</a:t>
            </a:r>
            <a:endParaRPr lang="zh-CN" altLang="en-US" sz="2800" dirty="0">
              <a:solidFill>
                <a:schemeClr val="accent1"/>
              </a:solidFill>
            </a:endParaRPr>
          </a:p>
        </p:txBody>
      </p:sp>
    </p:spTree>
    <p:extLst>
      <p:ext uri="{BB962C8B-B14F-4D97-AF65-F5344CB8AC3E}">
        <p14:creationId xmlns:p14="http://schemas.microsoft.com/office/powerpoint/2010/main" val="16535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animBg="1"/>
      <p:bldP spid="12" grpId="0"/>
      <p:bldP spid="19" grpId="0" animBg="1"/>
      <p:bldP spid="22" grpId="0"/>
      <p:bldP spid="23" grpId="0" animBg="1"/>
      <p:bldP spid="24" grpId="0" animBg="1"/>
      <p:bldP spid="25"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4071" y="240630"/>
            <a:ext cx="6647975" cy="523220"/>
          </a:xfrm>
          <a:prstGeom prst="rect">
            <a:avLst/>
          </a:prstGeom>
          <a:noFill/>
        </p:spPr>
        <p:txBody>
          <a:bodyPr wrap="none" lIns="91440" tIns="45720" rIns="91440" bIns="45720">
            <a:spAutoFit/>
          </a:bodyPr>
          <a:lstStyle/>
          <a:p>
            <a:pPr algn="ct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杭州市各级人才服务机构地址及咨询电话</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pic>
        <p:nvPicPr>
          <p:cNvPr id="4" name="图片 3"/>
          <p:cNvPicPr>
            <a:picLocks noChangeAspect="1"/>
          </p:cNvPicPr>
          <p:nvPr/>
        </p:nvPicPr>
        <p:blipFill>
          <a:blip r:embed="rId2"/>
          <a:stretch>
            <a:fillRect/>
          </a:stretch>
        </p:blipFill>
        <p:spPr>
          <a:xfrm>
            <a:off x="2184207" y="1082523"/>
            <a:ext cx="9076190" cy="5219048"/>
          </a:xfrm>
          <a:prstGeom prst="rect">
            <a:avLst/>
          </a:prstGeom>
        </p:spPr>
      </p:pic>
    </p:spTree>
    <p:extLst>
      <p:ext uri="{BB962C8B-B14F-4D97-AF65-F5344CB8AC3E}">
        <p14:creationId xmlns:p14="http://schemas.microsoft.com/office/powerpoint/2010/main" val="2233252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1041" y="445025"/>
            <a:ext cx="6853158" cy="400110"/>
          </a:xfrm>
          <a:prstGeom prst="rect">
            <a:avLst/>
          </a:prstGeom>
          <a:noFill/>
        </p:spPr>
        <p:txBody>
          <a:bodyPr wrap="none" lIns="91440" tIns="45720" rIns="91440" bIns="45720">
            <a:spAutoFit/>
          </a:bodyPr>
          <a:lstStyle/>
          <a:p>
            <a:pPr algn="ctr"/>
            <a:r>
              <a:rPr lang="zh-CN" altLang="en-US" sz="2000" dirty="0" smtClean="0"/>
              <a:t>应届普通高校毕业生在杭就业手续办理（浙江省人才市场）</a:t>
            </a:r>
            <a:endParaRPr lang="zh-CN" altLang="en-US" sz="20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5" name="TextBox 4"/>
          <p:cNvSpPr txBox="1"/>
          <p:nvPr/>
        </p:nvSpPr>
        <p:spPr>
          <a:xfrm>
            <a:off x="882128" y="1387736"/>
            <a:ext cx="3377900" cy="2554545"/>
          </a:xfrm>
          <a:prstGeom prst="rect">
            <a:avLst/>
          </a:prstGeom>
          <a:noFill/>
        </p:spPr>
        <p:txBody>
          <a:bodyPr wrap="square" rtlCol="0">
            <a:spAutoFit/>
          </a:bodyPr>
          <a:lstStyle/>
          <a:p>
            <a:r>
              <a:rPr lang="zh-CN" altLang="en-US" sz="2000" dirty="0" smtClean="0">
                <a:latin typeface="仿宋_GB2312" pitchFamily="49" charset="-122"/>
                <a:ea typeface="仿宋_GB2312" pitchFamily="49" charset="-122"/>
                <a:cs typeface="仿宋_GB2312" pitchFamily="49" charset="-122"/>
              </a:rPr>
              <a:t>    凡意向在杭就业，并与工商注册地在浙江省工商行政管理局、西湖区工商行政管理局的用人单位或与省人才市场代理单位签订就业协议的应届普通高校毕业生，按照以下方式办理</a:t>
            </a:r>
            <a:r>
              <a:rPr lang="en-US" altLang="en-US"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具体办理流程如下：</a:t>
            </a:r>
          </a:p>
        </p:txBody>
      </p:sp>
      <p:sp>
        <p:nvSpPr>
          <p:cNvPr id="6" name="TextBox 5"/>
          <p:cNvSpPr txBox="1"/>
          <p:nvPr/>
        </p:nvSpPr>
        <p:spPr>
          <a:xfrm>
            <a:off x="6026076" y="1346498"/>
            <a:ext cx="4398083" cy="1323439"/>
          </a:xfrm>
          <a:prstGeom prst="rect">
            <a:avLst/>
          </a:prstGeom>
          <a:noFill/>
        </p:spPr>
        <p:txBody>
          <a:bodyPr wrap="square" rtlCol="0">
            <a:spAutoFit/>
          </a:bodyPr>
          <a:lstStyle/>
          <a:p>
            <a:r>
              <a:rPr lang="zh-CN" altLang="en-US" sz="2000" dirty="0" smtClean="0">
                <a:latin typeface="仿宋_GB2312" pitchFamily="49" charset="-122"/>
                <a:ea typeface="仿宋_GB2312" pitchFamily="49" charset="-122"/>
                <a:cs typeface="仿宋_GB2312" pitchFamily="49" charset="-122"/>
              </a:rPr>
              <a:t>    一</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用户登记。登录浙江人才网人事代理频道（</a:t>
            </a:r>
            <a:r>
              <a:rPr lang="en-US" altLang="zh-CN" sz="2000" dirty="0" smtClean="0">
                <a:latin typeface="仿宋_GB2312" pitchFamily="49" charset="-122"/>
                <a:ea typeface="仿宋_GB2312" pitchFamily="49" charset="-122"/>
                <a:cs typeface="仿宋_GB2312" pitchFamily="49" charset="-122"/>
              </a:rPr>
              <a:t>rsdl.zjrc.com</a:t>
            </a:r>
            <a:r>
              <a:rPr lang="zh-CN" altLang="en-US" sz="2000" dirty="0" smtClean="0">
                <a:latin typeface="仿宋_GB2312" pitchFamily="49" charset="-122"/>
                <a:ea typeface="仿宋_GB2312" pitchFamily="49" charset="-122"/>
                <a:cs typeface="仿宋_GB2312" pitchFamily="49" charset="-122"/>
              </a:rPr>
              <a:t>），点击毕业生就业服务，在毕业生预登记中填写个人相关信息。</a:t>
            </a:r>
          </a:p>
        </p:txBody>
      </p:sp>
      <p:pic>
        <p:nvPicPr>
          <p:cNvPr id="1026" name="图片 2"/>
          <p:cNvPicPr>
            <a:picLocks noChangeAspect="1" noChangeArrowheads="1"/>
          </p:cNvPicPr>
          <p:nvPr/>
        </p:nvPicPr>
        <p:blipFill>
          <a:blip r:embed="rId2"/>
          <a:srcRect/>
          <a:stretch>
            <a:fillRect/>
          </a:stretch>
        </p:blipFill>
        <p:spPr bwMode="auto">
          <a:xfrm>
            <a:off x="6078071" y="2872292"/>
            <a:ext cx="4191000" cy="2590800"/>
          </a:xfrm>
          <a:prstGeom prst="rect">
            <a:avLst/>
          </a:prstGeom>
          <a:noFill/>
          <a:ln w="9525">
            <a:noFill/>
            <a:miter lim="800000"/>
            <a:headEnd/>
            <a:tailEnd/>
          </a:ln>
        </p:spPr>
      </p:pic>
    </p:spTree>
    <p:extLst>
      <p:ext uri="{BB962C8B-B14F-4D97-AF65-F5344CB8AC3E}">
        <p14:creationId xmlns:p14="http://schemas.microsoft.com/office/powerpoint/2010/main" val="2233252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1041" y="445025"/>
            <a:ext cx="6853158" cy="400110"/>
          </a:xfrm>
          <a:prstGeom prst="rect">
            <a:avLst/>
          </a:prstGeom>
          <a:noFill/>
        </p:spPr>
        <p:txBody>
          <a:bodyPr wrap="none" lIns="91440" tIns="45720" rIns="91440" bIns="45720">
            <a:spAutoFit/>
          </a:bodyPr>
          <a:lstStyle/>
          <a:p>
            <a:pPr algn="ctr"/>
            <a:r>
              <a:rPr lang="zh-CN" altLang="en-US" sz="2000" dirty="0" smtClean="0"/>
              <a:t>应届普通高校毕业生在杭就业手续办理（浙江省人才市场）</a:t>
            </a:r>
            <a:endParaRPr lang="zh-CN" altLang="en-US" sz="20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5" name="TextBox 4"/>
          <p:cNvSpPr txBox="1"/>
          <p:nvPr/>
        </p:nvSpPr>
        <p:spPr>
          <a:xfrm>
            <a:off x="882127" y="1387736"/>
            <a:ext cx="4077147" cy="3477875"/>
          </a:xfrm>
          <a:prstGeom prst="rect">
            <a:avLst/>
          </a:prstGeom>
          <a:noFill/>
        </p:spPr>
        <p:txBody>
          <a:bodyPr wrap="square" rtlCol="0">
            <a:spAutoFit/>
          </a:bodyPr>
          <a:lstStyle/>
          <a:p>
            <a:r>
              <a:rPr lang="zh-CN" altLang="en-US" sz="2000" dirty="0" smtClean="0">
                <a:latin typeface="仿宋_GB2312" pitchFamily="49" charset="-122"/>
                <a:ea typeface="仿宋_GB2312" pitchFamily="49" charset="-122"/>
                <a:cs typeface="仿宋_GB2312" pitchFamily="49" charset="-122"/>
              </a:rPr>
              <a:t>    二</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现场办理。提交整套加盖用人单位公章或人事章的就业协议书，来浙江省人才市场一楼人事代理窗口来鉴证。</a:t>
            </a:r>
          </a:p>
          <a:p>
            <a:r>
              <a:rPr lang="zh-CN" altLang="en-US" sz="2000" dirty="0" smtClean="0">
                <a:latin typeface="仿宋_GB2312" pitchFamily="49" charset="-122"/>
                <a:ea typeface="仿宋_GB2312" pitchFamily="49" charset="-122"/>
                <a:cs typeface="仿宋_GB2312" pitchFamily="49" charset="-122"/>
              </a:rPr>
              <a:t>    三</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档案转递。毕业生将鉴证好的就业协议书及时交予高校，高校根据就业协议书上档案转递地址寄送学生档案。（浙江省人才市场地址：杭州市古翠路</a:t>
            </a:r>
            <a:r>
              <a:rPr lang="en-US" altLang="zh-CN" sz="2000" dirty="0" smtClean="0">
                <a:latin typeface="仿宋_GB2312" pitchFamily="49" charset="-122"/>
                <a:ea typeface="仿宋_GB2312" pitchFamily="49" charset="-122"/>
                <a:cs typeface="仿宋_GB2312" pitchFamily="49" charset="-122"/>
              </a:rPr>
              <a:t>50</a:t>
            </a:r>
            <a:r>
              <a:rPr lang="zh-CN" altLang="en-US" sz="2000" dirty="0" smtClean="0">
                <a:latin typeface="仿宋_GB2312" pitchFamily="49" charset="-122"/>
                <a:ea typeface="仿宋_GB2312" pitchFamily="49" charset="-122"/>
                <a:cs typeface="仿宋_GB2312" pitchFamily="49" charset="-122"/>
              </a:rPr>
              <a:t>号，邮编</a:t>
            </a:r>
            <a:r>
              <a:rPr lang="en-US" altLang="zh-CN" sz="2000" dirty="0" smtClean="0">
                <a:latin typeface="仿宋_GB2312" pitchFamily="49" charset="-122"/>
                <a:ea typeface="仿宋_GB2312" pitchFamily="49" charset="-122"/>
                <a:cs typeface="仿宋_GB2312" pitchFamily="49" charset="-122"/>
              </a:rPr>
              <a:t>310012</a:t>
            </a:r>
            <a:r>
              <a:rPr lang="zh-CN" altLang="en-US" sz="2000" dirty="0" smtClean="0">
                <a:latin typeface="仿宋_GB2312" pitchFamily="49" charset="-122"/>
                <a:ea typeface="仿宋_GB2312" pitchFamily="49" charset="-122"/>
                <a:cs typeface="仿宋_GB2312" pitchFamily="49" charset="-122"/>
              </a:rPr>
              <a:t>，联系人：档案部，联系电话：</a:t>
            </a:r>
            <a:r>
              <a:rPr lang="en-US" altLang="zh-CN" sz="2000" dirty="0" smtClean="0">
                <a:latin typeface="仿宋_GB2312" pitchFamily="49" charset="-122"/>
                <a:ea typeface="仿宋_GB2312" pitchFamily="49" charset="-122"/>
                <a:cs typeface="仿宋_GB2312" pitchFamily="49" charset="-122"/>
              </a:rPr>
              <a:t>0571-88397127</a:t>
            </a:r>
            <a:r>
              <a:rPr lang="zh-CN" altLang="en-US" sz="2000" dirty="0" smtClean="0">
                <a:latin typeface="仿宋_GB2312" pitchFamily="49" charset="-122"/>
                <a:ea typeface="仿宋_GB2312" pitchFamily="49" charset="-122"/>
                <a:cs typeface="仿宋_GB2312" pitchFamily="49" charset="-122"/>
              </a:rPr>
              <a:t>）</a:t>
            </a:r>
          </a:p>
        </p:txBody>
      </p:sp>
      <p:sp>
        <p:nvSpPr>
          <p:cNvPr id="6" name="TextBox 5"/>
          <p:cNvSpPr txBox="1"/>
          <p:nvPr/>
        </p:nvSpPr>
        <p:spPr>
          <a:xfrm>
            <a:off x="6026076" y="1346498"/>
            <a:ext cx="4398083" cy="1015663"/>
          </a:xfrm>
          <a:prstGeom prst="rect">
            <a:avLst/>
          </a:prstGeom>
          <a:noFill/>
        </p:spPr>
        <p:txBody>
          <a:bodyPr wrap="square" rtlCol="0">
            <a:spAutoFit/>
          </a:bodyPr>
          <a:lstStyle/>
          <a:p>
            <a:r>
              <a:rPr lang="zh-CN" altLang="en-US" sz="2000" dirty="0" smtClean="0">
                <a:latin typeface="仿宋_GB2312" pitchFamily="49" charset="-122"/>
                <a:ea typeface="仿宋_GB2312" pitchFamily="49" charset="-122"/>
                <a:cs typeface="仿宋_GB2312" pitchFamily="49" charset="-122"/>
              </a:rPr>
              <a:t>    四</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到档查询。毕业生可浙江人才网人事代理频道（人</a:t>
            </a:r>
            <a:r>
              <a:rPr lang="en-US" altLang="zh-CN" sz="2000" dirty="0" smtClean="0">
                <a:latin typeface="仿宋_GB2312" pitchFamily="49" charset="-122"/>
                <a:ea typeface="仿宋_GB2312" pitchFamily="49" charset="-122"/>
                <a:cs typeface="仿宋_GB2312" pitchFamily="49" charset="-122"/>
              </a:rPr>
              <a:t>rsdl.zjrc.com</a:t>
            </a:r>
            <a:r>
              <a:rPr lang="zh-CN" altLang="en-US" sz="2000" dirty="0" smtClean="0">
                <a:latin typeface="仿宋_GB2312" pitchFamily="49" charset="-122"/>
                <a:ea typeface="仿宋_GB2312" pitchFamily="49" charset="-122"/>
                <a:cs typeface="仿宋_GB2312" pitchFamily="49" charset="-122"/>
              </a:rPr>
              <a:t>）“到档查询”栏目进行到档查询。</a:t>
            </a:r>
          </a:p>
        </p:txBody>
      </p:sp>
      <p:pic>
        <p:nvPicPr>
          <p:cNvPr id="26626" name="图片 3"/>
          <p:cNvPicPr>
            <a:picLocks noChangeAspect="1" noChangeArrowheads="1"/>
          </p:cNvPicPr>
          <p:nvPr/>
        </p:nvPicPr>
        <p:blipFill>
          <a:blip r:embed="rId2"/>
          <a:srcRect/>
          <a:stretch>
            <a:fillRect/>
          </a:stretch>
        </p:blipFill>
        <p:spPr bwMode="auto">
          <a:xfrm>
            <a:off x="5766099" y="2732442"/>
            <a:ext cx="5594198" cy="2173045"/>
          </a:xfrm>
          <a:prstGeom prst="rect">
            <a:avLst/>
          </a:prstGeom>
          <a:noFill/>
          <a:ln w="9525">
            <a:noFill/>
            <a:miter lim="800000"/>
            <a:headEnd/>
            <a:tailEnd/>
          </a:ln>
        </p:spPr>
      </p:pic>
    </p:spTree>
    <p:extLst>
      <p:ext uri="{BB962C8B-B14F-4D97-AF65-F5344CB8AC3E}">
        <p14:creationId xmlns:p14="http://schemas.microsoft.com/office/powerpoint/2010/main" val="2233252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9991" y="1737683"/>
            <a:ext cx="6133149" cy="3251852"/>
          </a:xfrm>
          <a:prstGeom prst="rect">
            <a:avLst/>
          </a:prstGeom>
        </p:spPr>
        <p:txBody>
          <a:bodyPr wrap="square">
            <a:spAutoFit/>
          </a:bodyPr>
          <a:lstStyle/>
          <a:p>
            <a:pPr algn="just">
              <a:lnSpc>
                <a:spcPct val="150000"/>
              </a:lnSpc>
            </a:pP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    为</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进一步简化程序，方便应届普通高校毕业生在杭就业，根据“最多跑一次”改革和</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关于进一步优化高校毕业生在浙就业手续的通知</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（浙人社发</a:t>
            </a:r>
            <a:r>
              <a:rPr lang="en-US" altLang="zh-CN" sz="2000" dirty="0">
                <a:latin typeface="仿宋_GB2312" panose="02010609030101010101" pitchFamily="49" charset="-122"/>
                <a:ea typeface="仿宋_GB2312" panose="02010609030101010101" pitchFamily="49" charset="-122"/>
                <a:cs typeface="仿宋_GB2312" panose="02010609030101010101" pitchFamily="49" charset="-122"/>
              </a:rPr>
              <a:t>〔2017〕136</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号）明确的</a:t>
            </a:r>
            <a:r>
              <a:rPr lang="zh-CN" altLang="en-US" sz="2000" dirty="0">
                <a:solidFill>
                  <a:srgbClr val="FF0000"/>
                </a:solidFill>
                <a:latin typeface="仿宋_GB2312" panose="02010609030101010101" pitchFamily="49" charset="-122"/>
                <a:ea typeface="仿宋_GB2312" panose="02010609030101010101" pitchFamily="49" charset="-122"/>
                <a:cs typeface="仿宋_GB2312" panose="02010609030101010101" pitchFamily="49" charset="-122"/>
              </a:rPr>
              <a:t>“取消高校毕业生就业协议书解约鉴证手续、省内就业调整手续、就业报到手续”</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等规定</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b="1" dirty="0" smtClean="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cs typeface="仿宋_GB2312" panose="02010609030101010101" pitchFamily="49" charset="-122"/>
              </a:rPr>
              <a:t>杭州市</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对</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应届普通高校毕业生</a:t>
            </a:r>
            <a:r>
              <a:rPr lang="zh-CN" altLang="en-US" sz="20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cs typeface="仿宋_GB2312" panose="02010609030101010101" pitchFamily="49" charset="-122"/>
              </a:rPr>
              <a:t>在杭就业手续</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进行了全面调整</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优化（</a:t>
            </a:r>
            <a:r>
              <a:rPr lang="zh-CN" altLang="en-US" sz="2000" b="1" dirty="0" smtClean="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cs typeface="仿宋_GB2312" panose="02010609030101010101" pitchFamily="49" charset="-122"/>
              </a:rPr>
              <a:t>其他地方暂未施行</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a:t>
            </a:r>
            <a:endParaRPr lang="zh-CN" altLang="en-US" sz="2000" dirty="0">
              <a:latin typeface="仿宋_GB2312" panose="02010609030101010101" pitchFamily="49" charset="-122"/>
              <a:ea typeface="仿宋_GB2312" panose="02010609030101010101" pitchFamily="49" charset="-122"/>
            </a:endParaRPr>
          </a:p>
        </p:txBody>
      </p:sp>
      <p:sp>
        <p:nvSpPr>
          <p:cNvPr id="6" name="矩形 5"/>
          <p:cNvSpPr/>
          <p:nvPr/>
        </p:nvSpPr>
        <p:spPr>
          <a:xfrm>
            <a:off x="10385371" y="226176"/>
            <a:ext cx="1005403" cy="584775"/>
          </a:xfrm>
          <a:prstGeom prst="rect">
            <a:avLst/>
          </a:prstGeom>
          <a:noFill/>
        </p:spPr>
        <p:txBody>
          <a:bodyPr wrap="none" lIns="91440" tIns="45720" rIns="91440" bIns="45720">
            <a:spAutoFit/>
          </a:bodyPr>
          <a:lstStyle/>
          <a:p>
            <a:pPr algn="ctr"/>
            <a:r>
              <a:rPr lang="zh-CN" altLang="en-US" sz="3200" dirty="0">
                <a:ln w="9525">
                  <a:solidFill>
                    <a:schemeClr val="bg1"/>
                  </a:solidFill>
                  <a:prstDash val="solid"/>
                </a:ln>
                <a:latin typeface="华康俪金黑W8(P)" panose="020B0800000000000000" pitchFamily="34" charset="-122"/>
                <a:ea typeface="华康俪金黑W8(P)" panose="020B0800000000000000" pitchFamily="34" charset="-122"/>
              </a:rPr>
              <a:t>引言</a:t>
            </a:r>
            <a:endParaRPr lang="zh-CN" altLang="en-US" sz="32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729" y="1077238"/>
            <a:ext cx="3912337" cy="5216449"/>
          </a:xfrm>
          <a:prstGeom prst="rect">
            <a:avLst/>
          </a:prstGeom>
          <a:effectLst>
            <a:softEdge rad="508000"/>
          </a:effectLst>
        </p:spPr>
      </p:pic>
    </p:spTree>
    <p:extLst>
      <p:ext uri="{BB962C8B-B14F-4D97-AF65-F5344CB8AC3E}">
        <p14:creationId xmlns:p14="http://schemas.microsoft.com/office/powerpoint/2010/main" val="170950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1041" y="445025"/>
            <a:ext cx="6853158" cy="400110"/>
          </a:xfrm>
          <a:prstGeom prst="rect">
            <a:avLst/>
          </a:prstGeom>
          <a:noFill/>
        </p:spPr>
        <p:txBody>
          <a:bodyPr wrap="none" lIns="91440" tIns="45720" rIns="91440" bIns="45720">
            <a:spAutoFit/>
          </a:bodyPr>
          <a:lstStyle/>
          <a:p>
            <a:pPr algn="ctr"/>
            <a:r>
              <a:rPr lang="zh-CN" altLang="en-US" sz="2000" dirty="0" smtClean="0"/>
              <a:t>应届普通高校毕业生在杭就业手续办理（浙江省人才市场）</a:t>
            </a:r>
            <a:endParaRPr lang="zh-CN" altLang="en-US" sz="20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5" name="TextBox 4"/>
          <p:cNvSpPr txBox="1"/>
          <p:nvPr/>
        </p:nvSpPr>
        <p:spPr>
          <a:xfrm>
            <a:off x="882127" y="1387736"/>
            <a:ext cx="9854005" cy="4093428"/>
          </a:xfrm>
          <a:prstGeom prst="rect">
            <a:avLst/>
          </a:prstGeom>
          <a:noFill/>
        </p:spPr>
        <p:txBody>
          <a:bodyPr wrap="square" rtlCol="0">
            <a:spAutoFit/>
          </a:bodyPr>
          <a:lstStyle/>
          <a:p>
            <a:r>
              <a:rPr lang="zh-CN" altLang="en-US" sz="2000" dirty="0" smtClean="0">
                <a:latin typeface="仿宋_GB2312" pitchFamily="49" charset="-122"/>
                <a:ea typeface="仿宋_GB2312" pitchFamily="49" charset="-122"/>
                <a:cs typeface="仿宋_GB2312" pitchFamily="49" charset="-122"/>
              </a:rPr>
              <a:t>    五</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工作计划</a:t>
            </a:r>
          </a:p>
          <a:p>
            <a:r>
              <a:rPr lang="zh-CN" altLang="en-US" sz="2000" dirty="0" smtClean="0">
                <a:latin typeface="仿宋_GB2312" pitchFamily="49" charset="-122"/>
                <a:ea typeface="仿宋_GB2312" pitchFamily="49" charset="-122"/>
                <a:cs typeface="仿宋_GB2312" pitchFamily="49" charset="-122"/>
              </a:rPr>
              <a:t>    结合“最多跑一次”改革和</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关于进一步优化高校毕业生在浙就业手续的通知</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（浙人社发</a:t>
            </a:r>
            <a:r>
              <a:rPr lang="en-US" altLang="zh-CN" sz="2000" dirty="0" smtClean="0">
                <a:latin typeface="仿宋_GB2312" pitchFamily="49" charset="-122"/>
                <a:ea typeface="仿宋_GB2312" pitchFamily="49" charset="-122"/>
                <a:cs typeface="仿宋_GB2312" pitchFamily="49" charset="-122"/>
              </a:rPr>
              <a:t>〔2017〕136</a:t>
            </a:r>
            <a:r>
              <a:rPr lang="zh-CN" altLang="en-US" sz="2000" dirty="0" smtClean="0">
                <a:latin typeface="仿宋_GB2312" pitchFamily="49" charset="-122"/>
                <a:ea typeface="仿宋_GB2312" pitchFamily="49" charset="-122"/>
                <a:cs typeface="仿宋_GB2312" pitchFamily="49" charset="-122"/>
              </a:rPr>
              <a:t>号）相关文件精神，我市场已着手开发网上办事大厅，预计明年上线。届时，毕业生可以通过登录浙江政务服务网，进行个人账号注册，完成实名认证后上传申请材料，毕业生通过政务服务网自行打印</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浙江省高校毕业生就业接收函</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。（简称“</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接收函</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接收函</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可作为转档凭证（或调档函）。</a:t>
            </a:r>
          </a:p>
          <a:p>
            <a:r>
              <a:rPr lang="zh-CN" altLang="en-US" sz="2000" dirty="0" smtClean="0">
                <a:latin typeface="仿宋_GB2312" pitchFamily="49" charset="-122"/>
                <a:ea typeface="仿宋_GB2312" pitchFamily="49" charset="-122"/>
                <a:cs typeface="仿宋_GB2312" pitchFamily="49" charset="-122"/>
              </a:rPr>
              <a:t>    具体办理流程与杭州人才市场的</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应届普通高校毕业生在杭就业手续办理详解</a:t>
            </a:r>
            <a:r>
              <a:rPr lang="en-US" altLang="zh-CN" sz="2000" dirty="0" smtClean="0">
                <a:latin typeface="仿宋_GB2312" pitchFamily="49" charset="-122"/>
                <a:ea typeface="仿宋_GB2312" pitchFamily="49" charset="-122"/>
                <a:cs typeface="仿宋_GB2312" pitchFamily="49" charset="-122"/>
              </a:rPr>
              <a:t>》</a:t>
            </a:r>
            <a:r>
              <a:rPr lang="zh-CN" altLang="en-US" sz="2000" dirty="0" smtClean="0">
                <a:latin typeface="仿宋_GB2312" pitchFamily="49" charset="-122"/>
                <a:ea typeface="仿宋_GB2312" pitchFamily="49" charset="-122"/>
                <a:cs typeface="仿宋_GB2312" pitchFamily="49" charset="-122"/>
              </a:rPr>
              <a:t>的大致一致。除了进入端口不同，进入端口是进入浙江政务网（默认直接为省级），直接选择“个人办事”模块，“按部门”选择“省人力社保厅”，搜索或直接点击“高校毕业生就业手续办理”业务，点击“在线办理”跳转至毕业生快速通道，填写个人信息。</a:t>
            </a:r>
            <a:endParaRPr lang="en-US" altLang="zh-CN" sz="2000" dirty="0" smtClean="0">
              <a:latin typeface="仿宋_GB2312" pitchFamily="49" charset="-122"/>
              <a:ea typeface="仿宋_GB2312" pitchFamily="49" charset="-122"/>
              <a:cs typeface="仿宋_GB2312" pitchFamily="49" charset="-122"/>
            </a:endParaRPr>
          </a:p>
          <a:p>
            <a:endParaRPr lang="zh-CN" altLang="en-US" sz="2000" dirty="0" smtClean="0">
              <a:latin typeface="仿宋_GB2312" pitchFamily="49" charset="-122"/>
              <a:ea typeface="仿宋_GB2312" pitchFamily="49" charset="-122"/>
              <a:cs typeface="仿宋_GB2312" pitchFamily="49" charset="-122"/>
            </a:endParaRPr>
          </a:p>
          <a:p>
            <a:r>
              <a:rPr lang="zh-CN" altLang="en-US" sz="2000" dirty="0" smtClean="0">
                <a:latin typeface="仿宋_GB2312" pitchFamily="49" charset="-122"/>
                <a:ea typeface="仿宋_GB2312" pitchFamily="49" charset="-122"/>
                <a:cs typeface="仿宋_GB2312" pitchFamily="49" charset="-122"/>
              </a:rPr>
              <a:t>浙江省人才市场地址：杭州市西湖区古翠路</a:t>
            </a:r>
            <a:r>
              <a:rPr lang="en-US" altLang="zh-CN" sz="2000" dirty="0" smtClean="0">
                <a:latin typeface="仿宋_GB2312" pitchFamily="49" charset="-122"/>
                <a:ea typeface="仿宋_GB2312" pitchFamily="49" charset="-122"/>
                <a:cs typeface="仿宋_GB2312" pitchFamily="49" charset="-122"/>
              </a:rPr>
              <a:t>50</a:t>
            </a:r>
            <a:r>
              <a:rPr lang="zh-CN" altLang="en-US" sz="2000" dirty="0" smtClean="0">
                <a:latin typeface="仿宋_GB2312" pitchFamily="49" charset="-122"/>
                <a:ea typeface="仿宋_GB2312" pitchFamily="49" charset="-122"/>
                <a:cs typeface="仿宋_GB2312" pitchFamily="49" charset="-122"/>
              </a:rPr>
              <a:t>号</a:t>
            </a:r>
          </a:p>
          <a:p>
            <a:r>
              <a:rPr lang="zh-CN" altLang="en-US" sz="2000" dirty="0" smtClean="0">
                <a:latin typeface="仿宋_GB2312" pitchFamily="49" charset="-122"/>
                <a:ea typeface="仿宋_GB2312" pitchFamily="49" charset="-122"/>
                <a:cs typeface="仿宋_GB2312" pitchFamily="49" charset="-122"/>
              </a:rPr>
              <a:t>咨询电话：</a:t>
            </a:r>
            <a:r>
              <a:rPr lang="en-US" altLang="zh-CN" sz="2000" dirty="0" smtClean="0">
                <a:latin typeface="仿宋_GB2312" pitchFamily="49" charset="-122"/>
                <a:ea typeface="仿宋_GB2312" pitchFamily="49" charset="-122"/>
                <a:cs typeface="仿宋_GB2312" pitchFamily="49" charset="-122"/>
              </a:rPr>
              <a:t>0571-88397127</a:t>
            </a:r>
          </a:p>
        </p:txBody>
      </p:sp>
    </p:spTree>
    <p:extLst>
      <p:ext uri="{BB962C8B-B14F-4D97-AF65-F5344CB8AC3E}">
        <p14:creationId xmlns:p14="http://schemas.microsoft.com/office/powerpoint/2010/main" val="2233252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21795" y="272902"/>
            <a:ext cx="1620958" cy="523220"/>
          </a:xfrm>
          <a:prstGeom prst="rect">
            <a:avLst/>
          </a:prstGeom>
          <a:noFill/>
        </p:spPr>
        <p:txBody>
          <a:bodyPr wrap="none" lIns="91440" tIns="45720" rIns="91440" bIns="45720">
            <a:spAutoFit/>
          </a:bodyPr>
          <a:lstStyle/>
          <a:p>
            <a:pPr algn="ctr"/>
            <a:r>
              <a:rPr lang="zh-CN" altLang="en-US" sz="2800" cap="none" spc="0" dirty="0" smtClean="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rPr>
              <a:t>宣传方案</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
        <p:nvSpPr>
          <p:cNvPr id="5" name="TextBox 4"/>
          <p:cNvSpPr txBox="1"/>
          <p:nvPr/>
        </p:nvSpPr>
        <p:spPr>
          <a:xfrm>
            <a:off x="417758" y="1266609"/>
            <a:ext cx="8161209" cy="4871270"/>
          </a:xfrm>
          <a:prstGeom prst="rect">
            <a:avLst/>
          </a:prstGeom>
          <a:noFill/>
        </p:spPr>
        <p:txBody>
          <a:bodyPr wrap="none" rtlCol="0">
            <a:spAutoFit/>
          </a:bodyPr>
          <a:lstStyle/>
          <a:p>
            <a:pPr lvl="0" indent="355600" fontAlgn="base">
              <a:lnSpc>
                <a:spcPts val="2500"/>
              </a:lnSpc>
              <a:spcBef>
                <a:spcPct val="0"/>
              </a:spcBef>
              <a:spcAft>
                <a:spcPct val="0"/>
              </a:spcAft>
            </a:pPr>
            <a:r>
              <a:rPr lang="zh-CN" altLang="en-US" sz="2000" b="1" dirty="0" smtClean="0">
                <a:latin typeface="仿宋_GB2312" pitchFamily="49" charset="-122"/>
                <a:ea typeface="仿宋_GB2312" pitchFamily="49" charset="-122"/>
                <a:cs typeface="仿宋_GB2312" pitchFamily="49" charset="-122"/>
              </a:rPr>
              <a:t>（一）政策及解读文件（</a:t>
            </a:r>
            <a:r>
              <a:rPr lang="en-US" altLang="zh-CN" sz="2000" b="1" dirty="0" smtClean="0">
                <a:latin typeface="仿宋_GB2312" pitchFamily="49" charset="-122"/>
                <a:ea typeface="仿宋_GB2312" pitchFamily="49" charset="-122"/>
                <a:cs typeface="仿宋_GB2312" pitchFamily="49" charset="-122"/>
              </a:rPr>
              <a:t>5</a:t>
            </a:r>
            <a:r>
              <a:rPr lang="zh-CN" altLang="en-US" sz="2000" b="1" dirty="0" smtClean="0">
                <a:latin typeface="仿宋_GB2312" pitchFamily="49" charset="-122"/>
                <a:ea typeface="仿宋_GB2312" pitchFamily="49" charset="-122"/>
                <a:cs typeface="仿宋_GB2312" pitchFamily="49" charset="-122"/>
              </a:rPr>
              <a:t>月中旬）</a:t>
            </a:r>
            <a:endParaRPr lang="zh-CN" altLang="en-US" sz="2000" b="1"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1.</a:t>
            </a:r>
            <a:r>
              <a:rPr lang="zh-CN" altLang="en-US" dirty="0" smtClean="0">
                <a:latin typeface="仿宋_GB2312" pitchFamily="49" charset="-122"/>
                <a:ea typeface="仿宋_GB2312" pitchFamily="49" charset="-122"/>
                <a:cs typeface="仿宋_GB2312" pitchFamily="49" charset="-122"/>
              </a:rPr>
              <a:t>向在杭高校、市外高校、相关主管部门寄送办理流程（印刷版）、海报。</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2.</a:t>
            </a:r>
            <a:r>
              <a:rPr lang="zh-CN" altLang="en-US" dirty="0" smtClean="0">
                <a:latin typeface="仿宋_GB2312" pitchFamily="49" charset="-122"/>
                <a:ea typeface="仿宋_GB2312" pitchFamily="49" charset="-122"/>
                <a:cs typeface="仿宋_GB2312" pitchFamily="49" charset="-122"/>
              </a:rPr>
              <a:t>完成</a:t>
            </a:r>
            <a:r>
              <a:rPr lang="en-US" altLang="zh-CN" dirty="0" smtClean="0">
                <a:latin typeface="仿宋_GB2312" pitchFamily="49" charset="-122"/>
                <a:ea typeface="仿宋_GB2312" pitchFamily="49" charset="-122"/>
                <a:cs typeface="仿宋_GB2312" pitchFamily="49" charset="-122"/>
              </a:rPr>
              <a:t>12345</a:t>
            </a:r>
            <a:r>
              <a:rPr lang="zh-CN" altLang="en-US" dirty="0" smtClean="0">
                <a:latin typeface="仿宋_GB2312" pitchFamily="49" charset="-122"/>
                <a:ea typeface="仿宋_GB2312" pitchFamily="49" charset="-122"/>
                <a:cs typeface="仿宋_GB2312" pitchFamily="49" charset="-122"/>
              </a:rPr>
              <a:t>、</a:t>
            </a:r>
            <a:r>
              <a:rPr lang="en-US" altLang="zh-CN" dirty="0" smtClean="0">
                <a:latin typeface="仿宋_GB2312" pitchFamily="49" charset="-122"/>
                <a:ea typeface="仿宋_GB2312" pitchFamily="49" charset="-122"/>
                <a:cs typeface="仿宋_GB2312" pitchFamily="49" charset="-122"/>
              </a:rPr>
              <a:t>12333</a:t>
            </a:r>
            <a:r>
              <a:rPr lang="zh-CN" altLang="en-US" dirty="0" smtClean="0">
                <a:latin typeface="仿宋_GB2312" pitchFamily="49" charset="-122"/>
                <a:ea typeface="仿宋_GB2312" pitchFamily="49" charset="-122"/>
                <a:cs typeface="仿宋_GB2312" pitchFamily="49" charset="-122"/>
              </a:rPr>
              <a:t>、办事窗口等部门的政策培训。</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zh-CN" altLang="en-US" sz="2000" b="1" dirty="0" smtClean="0">
                <a:latin typeface="仿宋_GB2312" pitchFamily="49" charset="-122"/>
                <a:ea typeface="仿宋_GB2312" pitchFamily="49" charset="-122"/>
                <a:cs typeface="仿宋_GB2312" pitchFamily="49" charset="-122"/>
              </a:rPr>
              <a:t>（二）媒体宣传（</a:t>
            </a:r>
            <a:r>
              <a:rPr lang="en-US" altLang="zh-CN" sz="2000" b="1" dirty="0" smtClean="0">
                <a:latin typeface="仿宋_GB2312" pitchFamily="49" charset="-122"/>
                <a:ea typeface="仿宋_GB2312" pitchFamily="49" charset="-122"/>
                <a:cs typeface="仿宋_GB2312" pitchFamily="49" charset="-122"/>
              </a:rPr>
              <a:t>5</a:t>
            </a:r>
            <a:r>
              <a:rPr lang="zh-CN" altLang="en-US" sz="2000" b="1" dirty="0" smtClean="0">
                <a:latin typeface="仿宋_GB2312" pitchFamily="49" charset="-122"/>
                <a:ea typeface="仿宋_GB2312" pitchFamily="49" charset="-122"/>
                <a:cs typeface="仿宋_GB2312" pitchFamily="49" charset="-122"/>
              </a:rPr>
              <a:t>月中旬）</a:t>
            </a:r>
            <a:endParaRPr lang="zh-CN" altLang="en-US" sz="2000" b="1"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1.</a:t>
            </a:r>
            <a:r>
              <a:rPr lang="zh-CN" altLang="en-US" dirty="0" smtClean="0">
                <a:latin typeface="仿宋_GB2312" pitchFamily="49" charset="-122"/>
                <a:ea typeface="仿宋_GB2312" pitchFamily="49" charset="-122"/>
                <a:cs typeface="仿宋_GB2312" pitchFamily="49" charset="-122"/>
              </a:rPr>
              <a:t>纸质媒体：</a:t>
            </a:r>
            <a:r>
              <a:rPr lang="en-US" altLang="zh-CN" dirty="0" smtClean="0">
                <a:latin typeface="仿宋_GB2312" pitchFamily="49" charset="-122"/>
                <a:ea typeface="仿宋_GB2312" pitchFamily="49" charset="-122"/>
                <a:cs typeface="仿宋_GB2312" pitchFamily="49" charset="-122"/>
              </a:rPr>
              <a:t>《</a:t>
            </a:r>
            <a:r>
              <a:rPr lang="zh-CN" altLang="en-US" dirty="0" smtClean="0">
                <a:latin typeface="仿宋_GB2312" pitchFamily="49" charset="-122"/>
                <a:ea typeface="仿宋_GB2312" pitchFamily="49" charset="-122"/>
                <a:cs typeface="仿宋_GB2312" pitchFamily="49" charset="-122"/>
              </a:rPr>
              <a:t>杭州日报</a:t>
            </a:r>
            <a:r>
              <a:rPr lang="en-US" altLang="zh-CN" dirty="0" smtClean="0">
                <a:latin typeface="仿宋_GB2312" pitchFamily="49" charset="-122"/>
                <a:ea typeface="仿宋_GB2312" pitchFamily="49" charset="-122"/>
                <a:cs typeface="仿宋_GB2312" pitchFamily="49" charset="-122"/>
              </a:rPr>
              <a:t>》</a:t>
            </a:r>
            <a:r>
              <a:rPr lang="zh-CN" altLang="en-US" dirty="0" smtClean="0">
                <a:latin typeface="仿宋_GB2312" pitchFamily="49" charset="-122"/>
                <a:ea typeface="仿宋_GB2312" pitchFamily="49" charset="-122"/>
                <a:cs typeface="仿宋_GB2312" pitchFamily="49" charset="-122"/>
              </a:rPr>
              <a:t>、</a:t>
            </a:r>
            <a:r>
              <a:rPr lang="en-US" altLang="zh-CN" dirty="0" smtClean="0">
                <a:latin typeface="仿宋_GB2312" pitchFamily="49" charset="-122"/>
                <a:ea typeface="仿宋_GB2312" pitchFamily="49" charset="-122"/>
                <a:cs typeface="仿宋_GB2312" pitchFamily="49" charset="-122"/>
              </a:rPr>
              <a:t>《</a:t>
            </a:r>
            <a:r>
              <a:rPr lang="zh-CN" altLang="en-US" dirty="0" smtClean="0">
                <a:latin typeface="仿宋_GB2312" pitchFamily="49" charset="-122"/>
                <a:ea typeface="仿宋_GB2312" pitchFamily="49" charset="-122"/>
                <a:cs typeface="仿宋_GB2312" pitchFamily="49" charset="-122"/>
              </a:rPr>
              <a:t>都市快报</a:t>
            </a:r>
            <a:r>
              <a:rPr lang="en-US" altLang="zh-CN" dirty="0" smtClean="0">
                <a:latin typeface="仿宋_GB2312" pitchFamily="49" charset="-122"/>
                <a:ea typeface="仿宋_GB2312" pitchFamily="49" charset="-122"/>
                <a:cs typeface="仿宋_GB2312" pitchFamily="49" charset="-122"/>
              </a:rPr>
              <a:t>》</a:t>
            </a:r>
            <a:r>
              <a:rPr lang="zh-CN" altLang="en-US" dirty="0" smtClean="0">
                <a:latin typeface="仿宋_GB2312" pitchFamily="49" charset="-122"/>
                <a:ea typeface="仿宋_GB2312" pitchFamily="49" charset="-122"/>
                <a:cs typeface="仿宋_GB2312" pitchFamily="49" charset="-122"/>
              </a:rPr>
              <a:t>等。</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2.</a:t>
            </a:r>
            <a:r>
              <a:rPr lang="zh-CN" altLang="en-US" dirty="0" smtClean="0">
                <a:latin typeface="仿宋_GB2312" pitchFamily="49" charset="-122"/>
                <a:ea typeface="仿宋_GB2312" pitchFamily="49" charset="-122"/>
                <a:cs typeface="仿宋_GB2312" pitchFamily="49" charset="-122"/>
              </a:rPr>
              <a:t>网络媒体：杭州市人力资源和社会保障网、杭州人才网。</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3.</a:t>
            </a:r>
            <a:r>
              <a:rPr lang="zh-CN" altLang="en-US" dirty="0" smtClean="0">
                <a:latin typeface="仿宋_GB2312" pitchFamily="49" charset="-122"/>
                <a:ea typeface="仿宋_GB2312" pitchFamily="49" charset="-122"/>
                <a:cs typeface="仿宋_GB2312" pitchFamily="49" charset="-122"/>
              </a:rPr>
              <a:t>自媒体：杭州发布、杭州人社、杭州人才市场公众号。</a:t>
            </a:r>
            <a:endParaRPr lang="en-US" altLang="zh-CN" dirty="0" smtClean="0">
              <a:latin typeface="仿宋_GB2312" pitchFamily="49" charset="-122"/>
              <a:ea typeface="仿宋_GB2312" pitchFamily="49" charset="-122"/>
              <a:cs typeface="仿宋_GB2312" pitchFamily="49" charset="-122"/>
            </a:endParaRPr>
          </a:p>
          <a:p>
            <a:pPr lvl="0" indent="355600" eaLnBrk="0" fontAlgn="base" hangingPunct="0">
              <a:lnSpc>
                <a:spcPts val="2500"/>
              </a:lnSpc>
              <a:spcBef>
                <a:spcPct val="0"/>
              </a:spcBef>
              <a:spcAft>
                <a:spcPct val="0"/>
              </a:spcAft>
            </a:pPr>
            <a:r>
              <a:rPr lang="en-US" altLang="zh-CN" dirty="0" smtClean="0">
                <a:solidFill>
                  <a:srgbClr val="FF0000"/>
                </a:solidFill>
                <a:latin typeface="仿宋_GB2312" pitchFamily="49" charset="-122"/>
                <a:ea typeface="仿宋_GB2312" pitchFamily="49" charset="-122"/>
                <a:cs typeface="宋体" pitchFamily="2" charset="-122"/>
              </a:rPr>
              <a:t>4.</a:t>
            </a:r>
            <a:r>
              <a:rPr lang="zh-CN" altLang="en-US" dirty="0" smtClean="0">
                <a:solidFill>
                  <a:srgbClr val="FF0000"/>
                </a:solidFill>
                <a:latin typeface="仿宋_GB2312" pitchFamily="49" charset="-122"/>
                <a:ea typeface="仿宋_GB2312" pitchFamily="49" charset="-122"/>
                <a:cs typeface="宋体" pitchFamily="2" charset="-122"/>
              </a:rPr>
              <a:t>高校：各高校就业网、公众号。</a:t>
            </a:r>
          </a:p>
          <a:p>
            <a:pPr lvl="0" indent="355600" eaLnBrk="0" fontAlgn="base" hangingPunct="0">
              <a:lnSpc>
                <a:spcPts val="2500"/>
              </a:lnSpc>
              <a:spcBef>
                <a:spcPct val="0"/>
              </a:spcBef>
              <a:spcAft>
                <a:spcPct val="0"/>
              </a:spcAft>
            </a:pPr>
            <a:r>
              <a:rPr lang="zh-CN" altLang="en-US" sz="2000" b="1" dirty="0" smtClean="0">
                <a:latin typeface="仿宋_GB2312" pitchFamily="49" charset="-122"/>
                <a:ea typeface="仿宋_GB2312" pitchFamily="49" charset="-122"/>
                <a:cs typeface="仿宋_GB2312" pitchFamily="49" charset="-122"/>
              </a:rPr>
              <a:t>（三）高校培训会</a:t>
            </a:r>
            <a:endParaRPr lang="zh-CN" altLang="en-US" sz="2000" b="1"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1.</a:t>
            </a:r>
            <a:r>
              <a:rPr lang="zh-CN" altLang="en-US" dirty="0" smtClean="0">
                <a:latin typeface="仿宋_GB2312" pitchFamily="49" charset="-122"/>
                <a:ea typeface="仿宋_GB2312" pitchFamily="49" charset="-122"/>
                <a:cs typeface="仿宋_GB2312" pitchFamily="49" charset="-122"/>
              </a:rPr>
              <a:t>举办杭州市</a:t>
            </a:r>
            <a:r>
              <a:rPr lang="en-US" altLang="zh-CN" dirty="0" smtClean="0">
                <a:latin typeface="仿宋_GB2312" pitchFamily="49" charset="-122"/>
                <a:ea typeface="仿宋_GB2312" pitchFamily="49" charset="-122"/>
                <a:cs typeface="仿宋_GB2312" pitchFamily="49" charset="-122"/>
              </a:rPr>
              <a:t>2018</a:t>
            </a:r>
            <a:r>
              <a:rPr lang="zh-CN" altLang="en-US" dirty="0" smtClean="0">
                <a:latin typeface="仿宋_GB2312" pitchFamily="49" charset="-122"/>
                <a:ea typeface="仿宋_GB2312" pitchFamily="49" charset="-122"/>
                <a:cs typeface="仿宋_GB2312" pitchFamily="49" charset="-122"/>
              </a:rPr>
              <a:t>年高校毕业生就业工作座谈会（</a:t>
            </a:r>
            <a:r>
              <a:rPr lang="en-US" altLang="zh-CN" dirty="0" smtClean="0">
                <a:latin typeface="仿宋_GB2312" pitchFamily="49" charset="-122"/>
                <a:ea typeface="仿宋_GB2312" pitchFamily="49" charset="-122"/>
                <a:cs typeface="仿宋_GB2312" pitchFamily="49" charset="-122"/>
              </a:rPr>
              <a:t>5</a:t>
            </a:r>
            <a:r>
              <a:rPr lang="zh-CN" altLang="en-US" dirty="0" smtClean="0">
                <a:latin typeface="仿宋_GB2312" pitchFamily="49" charset="-122"/>
                <a:ea typeface="仿宋_GB2312" pitchFamily="49" charset="-122"/>
                <a:cs typeface="仿宋_GB2312" pitchFamily="49" charset="-122"/>
              </a:rPr>
              <a:t>月</a:t>
            </a:r>
            <a:r>
              <a:rPr lang="en-US" altLang="zh-CN" dirty="0" smtClean="0">
                <a:latin typeface="仿宋_GB2312" pitchFamily="49" charset="-122"/>
                <a:ea typeface="仿宋_GB2312" pitchFamily="49" charset="-122"/>
                <a:cs typeface="仿宋_GB2312" pitchFamily="49" charset="-122"/>
              </a:rPr>
              <a:t>9</a:t>
            </a:r>
            <a:r>
              <a:rPr lang="zh-CN" altLang="en-US" dirty="0" smtClean="0">
                <a:latin typeface="仿宋_GB2312" pitchFamily="49" charset="-122"/>
                <a:ea typeface="仿宋_GB2312" pitchFamily="49" charset="-122"/>
                <a:cs typeface="仿宋_GB2312" pitchFamily="49" charset="-122"/>
              </a:rPr>
              <a:t>日）。</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en-US" altLang="zh-CN" dirty="0" smtClean="0">
                <a:latin typeface="仿宋_GB2312" pitchFamily="49" charset="-122"/>
                <a:ea typeface="仿宋_GB2312" pitchFamily="49" charset="-122"/>
                <a:cs typeface="仿宋_GB2312" pitchFamily="49" charset="-122"/>
              </a:rPr>
              <a:t>2.</a:t>
            </a:r>
            <a:r>
              <a:rPr lang="zh-CN" altLang="en-US" dirty="0" smtClean="0">
                <a:latin typeface="仿宋_GB2312" pitchFamily="49" charset="-122"/>
                <a:ea typeface="仿宋_GB2312" pitchFamily="49" charset="-122"/>
                <a:cs typeface="仿宋_GB2312" pitchFamily="49" charset="-122"/>
              </a:rPr>
              <a:t>举办</a:t>
            </a:r>
            <a:r>
              <a:rPr lang="en-US" altLang="zh-CN" dirty="0" smtClean="0">
                <a:latin typeface="仿宋_GB2312" pitchFamily="49" charset="-122"/>
                <a:ea typeface="仿宋_GB2312" pitchFamily="49" charset="-122"/>
                <a:cs typeface="仿宋_GB2312" pitchFamily="49" charset="-122"/>
              </a:rPr>
              <a:t>2018</a:t>
            </a:r>
            <a:r>
              <a:rPr lang="zh-CN" altLang="en-US" dirty="0" smtClean="0">
                <a:latin typeface="仿宋_GB2312" pitchFamily="49" charset="-122"/>
                <a:ea typeface="仿宋_GB2312" pitchFamily="49" charset="-122"/>
                <a:cs typeface="仿宋_GB2312" pitchFamily="49" charset="-122"/>
              </a:rPr>
              <a:t>年杭州市高校毕业生就业培训班（</a:t>
            </a:r>
            <a:r>
              <a:rPr lang="en-US" altLang="zh-CN" dirty="0" smtClean="0">
                <a:latin typeface="仿宋_GB2312" pitchFamily="49" charset="-122"/>
                <a:ea typeface="仿宋_GB2312" pitchFamily="49" charset="-122"/>
                <a:cs typeface="仿宋_GB2312" pitchFamily="49" charset="-122"/>
              </a:rPr>
              <a:t>5</a:t>
            </a:r>
            <a:r>
              <a:rPr lang="zh-CN" altLang="en-US" dirty="0" smtClean="0">
                <a:latin typeface="仿宋_GB2312" pitchFamily="49" charset="-122"/>
                <a:ea typeface="仿宋_GB2312" pitchFamily="49" charset="-122"/>
                <a:cs typeface="仿宋_GB2312" pitchFamily="49" charset="-122"/>
              </a:rPr>
              <a:t>月</a:t>
            </a:r>
            <a:r>
              <a:rPr lang="en-US" altLang="zh-CN" dirty="0" smtClean="0">
                <a:latin typeface="仿宋_GB2312" pitchFamily="49" charset="-122"/>
                <a:ea typeface="仿宋_GB2312" pitchFamily="49" charset="-122"/>
                <a:cs typeface="仿宋_GB2312" pitchFamily="49" charset="-122"/>
              </a:rPr>
              <a:t>10</a:t>
            </a:r>
            <a:r>
              <a:rPr lang="zh-CN" altLang="en-US" dirty="0" smtClean="0">
                <a:latin typeface="仿宋_GB2312" pitchFamily="49" charset="-122"/>
                <a:ea typeface="仿宋_GB2312" pitchFamily="49" charset="-122"/>
                <a:cs typeface="仿宋_GB2312" pitchFamily="49" charset="-122"/>
              </a:rPr>
              <a:t>日）。</a:t>
            </a:r>
            <a:endParaRPr lang="zh-CN" altLang="en-US" dirty="0" smtClean="0">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zh-CN" altLang="en-US" sz="2000" b="1" dirty="0" smtClean="0">
                <a:solidFill>
                  <a:srgbClr val="FF0000"/>
                </a:solidFill>
                <a:latin typeface="仿宋_GB2312" pitchFamily="49" charset="-122"/>
                <a:ea typeface="仿宋_GB2312" pitchFamily="49" charset="-122"/>
                <a:cs typeface="仿宋_GB2312" pitchFamily="49" charset="-122"/>
              </a:rPr>
              <a:t>（四）专题讲座</a:t>
            </a:r>
            <a:endParaRPr lang="zh-CN" altLang="en-US" sz="2000" b="1" dirty="0" smtClean="0">
              <a:solidFill>
                <a:srgbClr val="FF0000"/>
              </a:solidFill>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zh-CN" altLang="en-US" dirty="0" smtClean="0">
                <a:solidFill>
                  <a:srgbClr val="FF0000"/>
                </a:solidFill>
                <a:latin typeface="仿宋_GB2312" pitchFamily="49" charset="-122"/>
                <a:ea typeface="仿宋_GB2312" pitchFamily="49" charset="-122"/>
                <a:cs typeface="仿宋_GB2312" pitchFamily="49" charset="-122"/>
              </a:rPr>
              <a:t>根据高校需求，面向高校毕业生定期举办就业政策讲座（全年）。</a:t>
            </a:r>
            <a:endParaRPr lang="zh-CN" altLang="en-US" dirty="0" smtClean="0">
              <a:solidFill>
                <a:srgbClr val="FF0000"/>
              </a:solidFill>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zh-CN" altLang="en-US" sz="2000" b="1" dirty="0" smtClean="0">
                <a:solidFill>
                  <a:srgbClr val="FF0000"/>
                </a:solidFill>
                <a:latin typeface="仿宋_GB2312" pitchFamily="49" charset="-122"/>
                <a:ea typeface="仿宋_GB2312" pitchFamily="49" charset="-122"/>
                <a:cs typeface="仿宋_GB2312" pitchFamily="49" charset="-122"/>
              </a:rPr>
              <a:t>（五）服务进校园</a:t>
            </a:r>
            <a:endParaRPr lang="zh-CN" altLang="en-US" sz="2000" b="1" dirty="0" smtClean="0">
              <a:solidFill>
                <a:srgbClr val="FF0000"/>
              </a:solidFill>
              <a:latin typeface="仿宋_GB2312" pitchFamily="49" charset="-122"/>
              <a:ea typeface="仿宋_GB2312" pitchFamily="49" charset="-122"/>
              <a:cs typeface="宋体" pitchFamily="2" charset="-122"/>
            </a:endParaRPr>
          </a:p>
          <a:p>
            <a:pPr lvl="0" indent="355600" eaLnBrk="0" fontAlgn="base" hangingPunct="0">
              <a:lnSpc>
                <a:spcPts val="2500"/>
              </a:lnSpc>
              <a:spcBef>
                <a:spcPct val="0"/>
              </a:spcBef>
              <a:spcAft>
                <a:spcPct val="0"/>
              </a:spcAft>
            </a:pPr>
            <a:r>
              <a:rPr lang="zh-CN" altLang="en-US" dirty="0" smtClean="0">
                <a:solidFill>
                  <a:srgbClr val="FF0000"/>
                </a:solidFill>
                <a:latin typeface="仿宋_GB2312" pitchFamily="49" charset="-122"/>
                <a:ea typeface="仿宋_GB2312" pitchFamily="49" charset="-122"/>
                <a:cs typeface="仿宋_GB2312" pitchFamily="49" charset="-122"/>
              </a:rPr>
              <a:t>结合高校就业方面的大型活动，提供现场咨询与指导（全年）</a:t>
            </a:r>
            <a:r>
              <a:rPr lang="zh-CN" altLang="en-US" dirty="0" smtClean="0">
                <a:solidFill>
                  <a:srgbClr val="FF0000"/>
                </a:solidFill>
                <a:latin typeface="Calibri" pitchFamily="34" charset="0"/>
                <a:ea typeface="宋体" pitchFamily="2" charset="-122"/>
                <a:cs typeface="仿宋_GB2312" pitchFamily="49" charset="-122"/>
              </a:rPr>
              <a:t>。</a:t>
            </a:r>
            <a:endParaRPr lang="zh-CN" altLang="en-US" dirty="0" smtClean="0">
              <a:solidFill>
                <a:srgbClr val="FF0000"/>
              </a:solidFill>
              <a:latin typeface="Arial" pitchFamily="34" charset="0"/>
              <a:ea typeface="宋体" pitchFamily="2" charset="-122"/>
              <a:cs typeface="仿宋_GB2312" pitchFamily="49" charset="-122"/>
            </a:endParaRPr>
          </a:p>
        </p:txBody>
      </p:sp>
      <p:sp>
        <p:nvSpPr>
          <p:cNvPr id="4" name="TextBox 3"/>
          <p:cNvSpPr txBox="1"/>
          <p:nvPr/>
        </p:nvSpPr>
        <p:spPr>
          <a:xfrm>
            <a:off x="7713232" y="3915784"/>
            <a:ext cx="3980330" cy="2031325"/>
          </a:xfrm>
          <a:prstGeom prst="rect">
            <a:avLst/>
          </a:prstGeom>
          <a:noFill/>
        </p:spPr>
        <p:txBody>
          <a:bodyPr wrap="square" rtlCol="0">
            <a:spAutoFit/>
          </a:bodyPr>
          <a:lstStyle/>
          <a:p>
            <a:r>
              <a:rPr lang="zh-CN" altLang="en-US" dirty="0" smtClean="0">
                <a:latin typeface="仿宋_GB2312" pitchFamily="49" charset="-122"/>
                <a:ea typeface="仿宋_GB2312" pitchFamily="49" charset="-122"/>
              </a:rPr>
              <a:t>我们的联系方式：</a:t>
            </a:r>
            <a:endParaRPr lang="en-US" altLang="zh-CN" dirty="0" smtClean="0">
              <a:latin typeface="仿宋_GB2312" pitchFamily="49" charset="-122"/>
              <a:ea typeface="仿宋_GB2312" pitchFamily="49" charset="-122"/>
            </a:endParaRPr>
          </a:p>
          <a:p>
            <a:endParaRPr lang="en-US" altLang="zh-CN" dirty="0" smtClean="0">
              <a:latin typeface="仿宋_GB2312" pitchFamily="49" charset="-122"/>
              <a:ea typeface="仿宋_GB2312" pitchFamily="49" charset="-122"/>
            </a:endParaRPr>
          </a:p>
          <a:p>
            <a:r>
              <a:rPr lang="zh-CN" altLang="en-US" dirty="0" smtClean="0">
                <a:latin typeface="仿宋_GB2312" pitchFamily="49" charset="-122"/>
                <a:ea typeface="仿宋_GB2312" pitchFamily="49" charset="-122"/>
              </a:rPr>
              <a:t>杭州市人才服务局毕业生就业服务处</a:t>
            </a:r>
            <a:endParaRPr lang="en-US" altLang="zh-CN" dirty="0" smtClean="0">
              <a:latin typeface="仿宋_GB2312" pitchFamily="49" charset="-122"/>
              <a:ea typeface="仿宋_GB2312" pitchFamily="49" charset="-122"/>
            </a:endParaRPr>
          </a:p>
          <a:p>
            <a:endParaRPr lang="en-US" altLang="zh-CN" dirty="0" smtClean="0">
              <a:latin typeface="仿宋_GB2312" pitchFamily="49" charset="-122"/>
              <a:ea typeface="仿宋_GB2312" pitchFamily="49" charset="-122"/>
            </a:endParaRPr>
          </a:p>
          <a:p>
            <a:r>
              <a:rPr lang="zh-CN" altLang="en-US" dirty="0" smtClean="0">
                <a:latin typeface="仿宋_GB2312" pitchFamily="49" charset="-122"/>
                <a:ea typeface="仿宋_GB2312" pitchFamily="49" charset="-122"/>
              </a:rPr>
              <a:t>於  康：</a:t>
            </a:r>
            <a:r>
              <a:rPr lang="en-US" altLang="zh-CN" dirty="0" smtClean="0">
                <a:latin typeface="仿宋_GB2312" pitchFamily="49" charset="-122"/>
                <a:ea typeface="仿宋_GB2312" pitchFamily="49" charset="-122"/>
              </a:rPr>
              <a:t>85166825/18606518105</a:t>
            </a:r>
          </a:p>
          <a:p>
            <a:endParaRPr lang="en-US" altLang="zh-CN" dirty="0" smtClean="0">
              <a:latin typeface="仿宋_GB2312" pitchFamily="49" charset="-122"/>
              <a:ea typeface="仿宋_GB2312" pitchFamily="49" charset="-122"/>
            </a:endParaRPr>
          </a:p>
          <a:p>
            <a:r>
              <a:rPr lang="zh-CN" altLang="en-US" dirty="0" smtClean="0">
                <a:latin typeface="仿宋_GB2312" pitchFamily="49" charset="-122"/>
                <a:ea typeface="仿宋_GB2312" pitchFamily="49" charset="-122"/>
              </a:rPr>
              <a:t>卢永孟：</a:t>
            </a:r>
            <a:r>
              <a:rPr lang="en-US" altLang="zh-CN" dirty="0" smtClean="0">
                <a:latin typeface="仿宋_GB2312" pitchFamily="49" charset="-122"/>
                <a:ea typeface="仿宋_GB2312" pitchFamily="49" charset="-122"/>
              </a:rPr>
              <a:t>85069752/13738063025</a:t>
            </a:r>
            <a:endParaRPr lang="zh-CN" altLang="en-US" dirty="0">
              <a:latin typeface="仿宋_GB2312" pitchFamily="49" charset="-122"/>
              <a:ea typeface="仿宋_GB2312" pitchFamily="49" charset="-122"/>
            </a:endParaRPr>
          </a:p>
        </p:txBody>
      </p:sp>
    </p:spTree>
    <p:extLst>
      <p:ext uri="{BB962C8B-B14F-4D97-AF65-F5344CB8AC3E}">
        <p14:creationId xmlns:p14="http://schemas.microsoft.com/office/powerpoint/2010/main" val="2233252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1263" y="1973178"/>
            <a:ext cx="12192000" cy="2716237"/>
          </a:xfrm>
          <a:prstGeom prst="rect">
            <a:avLst/>
          </a:prstGeom>
          <a:solidFill>
            <a:srgbClr val="FFFF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 name="TextBox 1"/>
          <p:cNvSpPr txBox="1"/>
          <p:nvPr/>
        </p:nvSpPr>
        <p:spPr>
          <a:xfrm>
            <a:off x="3125247" y="2679786"/>
            <a:ext cx="7623379" cy="1595698"/>
          </a:xfrm>
          <a:prstGeom prst="rect">
            <a:avLst/>
          </a:prstGeom>
          <a:noFill/>
        </p:spPr>
        <p:txBody>
          <a:bodyPr wrap="none" lIns="117226" tIns="58613" rIns="117226" bIns="58613" rtlCol="0">
            <a:spAutoFit/>
          </a:bodyPr>
          <a:lstStyle/>
          <a:p>
            <a:r>
              <a:rPr lang="zh-CN" altLang="en-US" sz="4800" dirty="0" smtClean="0">
                <a:latin typeface="华文行楷" panose="02010800040101010101" pitchFamily="2" charset="-122"/>
                <a:ea typeface="华文行楷" panose="02010800040101010101" pitchFamily="2" charset="-122"/>
                <a:cs typeface="Arial" pitchFamily="34" charset="0"/>
              </a:rPr>
              <a:t>感谢大家</a:t>
            </a:r>
            <a:endParaRPr lang="en-US" altLang="zh-CN" sz="4800" dirty="0" smtClean="0">
              <a:latin typeface="华文行楷" panose="02010800040101010101" pitchFamily="2" charset="-122"/>
              <a:ea typeface="华文行楷" panose="02010800040101010101" pitchFamily="2" charset="-122"/>
              <a:cs typeface="Arial" pitchFamily="34" charset="0"/>
            </a:endParaRPr>
          </a:p>
          <a:p>
            <a:r>
              <a:rPr lang="zh-CN" altLang="en-US" sz="4800" dirty="0" smtClean="0">
                <a:latin typeface="华文行楷" panose="02010800040101010101" pitchFamily="2" charset="-122"/>
                <a:ea typeface="华文行楷" panose="02010800040101010101" pitchFamily="2" charset="-122"/>
                <a:cs typeface="Arial" pitchFamily="34" charset="0"/>
              </a:rPr>
              <a:t>请对不足之处提宝贵意见！</a:t>
            </a:r>
            <a:endParaRPr lang="zh-CN" altLang="en-US" sz="4800" dirty="0">
              <a:latin typeface="华文行楷" panose="02010800040101010101" pitchFamily="2" charset="-122"/>
              <a:ea typeface="华文行楷" panose="02010800040101010101" pitchFamily="2" charset="-122"/>
              <a:cs typeface="Arial" pitchFamily="34" charset="0"/>
            </a:endParaRPr>
          </a:p>
        </p:txBody>
      </p:sp>
      <p:sp>
        <p:nvSpPr>
          <p:cNvPr id="4" name="Freeform 26"/>
          <p:cNvSpPr>
            <a:spLocks noEditPoints="1"/>
          </p:cNvSpPr>
          <p:nvPr/>
        </p:nvSpPr>
        <p:spPr bwMode="auto">
          <a:xfrm rot="2700000">
            <a:off x="2284364" y="2849871"/>
            <a:ext cx="338926" cy="62402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accent1"/>
          </a:solidFill>
          <a:ln>
            <a:noFill/>
          </a:ln>
        </p:spPr>
        <p:txBody>
          <a:bodyPr vert="horz" wrap="square" lIns="91422" tIns="45711" rIns="91422" bIns="45711" numCol="1" anchor="t" anchorCtr="0" compatLnSpc="1">
            <a:prstTxWarp prst="textNoShape">
              <a:avLst/>
            </a:prstTxWarp>
          </a:bodyPr>
          <a:lstStyle/>
          <a:p>
            <a:endParaRPr lang="id-ID" sz="900" dirty="0">
              <a:solidFill>
                <a:schemeClr val="bg1">
                  <a:lumMod val="95000"/>
                </a:schemeClr>
              </a:solidFill>
              <a:latin typeface="Calibri Light"/>
            </a:endParaRPr>
          </a:p>
        </p:txBody>
      </p:sp>
    </p:spTree>
    <p:extLst>
      <p:ext uri="{BB962C8B-B14F-4D97-AF65-F5344CB8AC3E}">
        <p14:creationId xmlns:p14="http://schemas.microsoft.com/office/powerpoint/2010/main" val="3239806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786080" y="1943640"/>
            <a:ext cx="4457896" cy="4247317"/>
          </a:xfrm>
          <a:prstGeom prst="rect">
            <a:avLst/>
          </a:prstGeom>
          <a:ln w="28575">
            <a:noFill/>
          </a:ln>
        </p:spPr>
        <p:txBody>
          <a:bodyPr wrap="square">
            <a:spAutoFit/>
          </a:bodyPr>
          <a:lstStyle/>
          <a:p>
            <a:pPr algn="just">
              <a:lnSpc>
                <a:spcPct val="150000"/>
              </a:lnSpc>
            </a:pPr>
            <a:r>
              <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1.</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取消部分高校毕业生就业主管部门三项就业手续办理：就业协议书解约鉴证、省内就业调整、就业报到。</a:t>
            </a:r>
            <a:endPar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endParaRPr>
          </a:p>
          <a:p>
            <a:pPr algn="just">
              <a:lnSpc>
                <a:spcPct val="150000"/>
              </a:lnSpc>
            </a:pPr>
            <a:endPar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endParaRPr>
          </a:p>
          <a:p>
            <a:pPr algn="just">
              <a:lnSpc>
                <a:spcPct val="150000"/>
              </a:lnSpc>
            </a:pPr>
            <a:r>
              <a:rPr lang="en-US" altLang="zh-CN" sz="2000" dirty="0" smtClean="0">
                <a:latin typeface="仿宋_GB2312" panose="02010609030101010101" pitchFamily="49" charset="-122"/>
                <a:ea typeface="仿宋_GB2312" panose="02010609030101010101" pitchFamily="49" charset="-122"/>
              </a:rPr>
              <a:t>2</a:t>
            </a:r>
            <a:r>
              <a:rPr lang="en-US" altLang="zh-CN" sz="2000" dirty="0" smtClean="0">
                <a:latin typeface="仿宋_GB2312" panose="02010609030101010101" pitchFamily="49" charset="-122"/>
                <a:ea typeface="仿宋_GB2312" panose="02010609030101010101" pitchFamily="49" charset="-122"/>
              </a:rPr>
              <a:t>.</a:t>
            </a:r>
            <a:r>
              <a:rPr lang="zh-CN" altLang="en-US" sz="2000" dirty="0" smtClean="0">
                <a:latin typeface="仿宋_GB2312" panose="02010609030101010101" pitchFamily="49" charset="-122"/>
                <a:ea typeface="仿宋_GB2312" panose="02010609030101010101" pitchFamily="49" charset="-122"/>
              </a:rPr>
              <a:t>大力推行高校毕业生就业手续网上办理；进一步简化户口迁移办理手续。</a:t>
            </a:r>
            <a:endParaRPr lang="en-US" altLang="zh-CN" sz="2000" dirty="0" smtClean="0">
              <a:latin typeface="仿宋_GB2312" panose="02010609030101010101" pitchFamily="49" charset="-122"/>
              <a:ea typeface="仿宋_GB2312" panose="02010609030101010101" pitchFamily="49" charset="-122"/>
            </a:endParaRPr>
          </a:p>
          <a:p>
            <a:pPr algn="just">
              <a:lnSpc>
                <a:spcPct val="150000"/>
              </a:lnSpc>
            </a:pPr>
            <a:endParaRPr lang="en-US" altLang="zh-CN" sz="2000" dirty="0" smtClean="0">
              <a:latin typeface="仿宋_GB2312" panose="02010609030101010101" pitchFamily="49" charset="-122"/>
              <a:ea typeface="仿宋_GB2312" panose="02010609030101010101" pitchFamily="49" charset="-122"/>
            </a:endParaRPr>
          </a:p>
          <a:p>
            <a:pPr algn="just">
              <a:lnSpc>
                <a:spcPct val="150000"/>
              </a:lnSpc>
            </a:pPr>
            <a:r>
              <a:rPr lang="en-US" altLang="zh-CN" sz="2000" dirty="0" smtClean="0">
                <a:latin typeface="仿宋_GB2312" panose="02010609030101010101" pitchFamily="49" charset="-122"/>
                <a:ea typeface="仿宋_GB2312" panose="02010609030101010101" pitchFamily="49" charset="-122"/>
              </a:rPr>
              <a:t>3.</a:t>
            </a:r>
            <a:r>
              <a:rPr lang="zh-CN" altLang="en-US" sz="2000" dirty="0" smtClean="0">
                <a:latin typeface="仿宋_GB2312" panose="02010609030101010101" pitchFamily="49" charset="-122"/>
                <a:ea typeface="仿宋_GB2312" panose="02010609030101010101" pitchFamily="49" charset="-122"/>
              </a:rPr>
              <a:t>继续做好高校毕业生跨省就业手续办理。</a:t>
            </a:r>
            <a:endParaRPr lang="zh-CN" altLang="en-US" sz="2000" dirty="0">
              <a:latin typeface="仿宋_GB2312" panose="02010609030101010101" pitchFamily="49" charset="-122"/>
              <a:ea typeface="仿宋_GB2312" panose="02010609030101010101" pitchFamily="49" charset="-122"/>
            </a:endParaRPr>
          </a:p>
        </p:txBody>
      </p:sp>
      <p:sp>
        <p:nvSpPr>
          <p:cNvPr id="2" name="TextBox 1"/>
          <p:cNvSpPr txBox="1"/>
          <p:nvPr/>
        </p:nvSpPr>
        <p:spPr>
          <a:xfrm>
            <a:off x="6786080" y="1592078"/>
            <a:ext cx="2249334" cy="400110"/>
          </a:xfrm>
          <a:prstGeom prst="rect">
            <a:avLst/>
          </a:prstGeom>
          <a:noFill/>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rPr>
              <a:t>杭州市人才服务局</a:t>
            </a:r>
            <a:endParaRPr lang="zh-CN" altLang="en-US" sz="2000" b="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154" y="1869064"/>
            <a:ext cx="4890224" cy="309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61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8969" y="1965660"/>
            <a:ext cx="1721224" cy="461665"/>
          </a:xfrm>
          <a:prstGeom prst="rect">
            <a:avLst/>
          </a:prstGeom>
          <a:noFill/>
        </p:spPr>
        <p:txBody>
          <a:bodyPr wrap="square" rtlCol="0">
            <a:spAutoFit/>
          </a:bodyPr>
          <a:lstStyle/>
          <a:p>
            <a:r>
              <a:rPr lang="zh-CN" altLang="en-US" sz="2400" dirty="0" smtClean="0">
                <a:latin typeface="仿宋_GB2312" panose="02010609030101010101" pitchFamily="49" charset="-122"/>
                <a:ea typeface="仿宋_GB2312" panose="02010609030101010101" pitchFamily="49" charset="-122"/>
                <a:cs typeface="仿宋_GB2312" panose="02010609030101010101" pitchFamily="49" charset="-122"/>
              </a:rPr>
              <a:t>原就业流程：</a:t>
            </a:r>
          </a:p>
        </p:txBody>
      </p:sp>
      <p:sp>
        <p:nvSpPr>
          <p:cNvPr id="9" name="下箭头 8"/>
          <p:cNvSpPr/>
          <p:nvPr/>
        </p:nvSpPr>
        <p:spPr>
          <a:xfrm rot="10800000">
            <a:off x="3614732" y="2528846"/>
            <a:ext cx="430306" cy="441064"/>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76390" y="2972893"/>
            <a:ext cx="1097280"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协议</a:t>
            </a:r>
            <a:endParaRPr lang="zh-CN" altLang="en-US" dirty="0">
              <a:solidFill>
                <a:schemeClr val="tx1"/>
              </a:solidFill>
            </a:endParaRPr>
          </a:p>
        </p:txBody>
      </p:sp>
      <p:sp>
        <p:nvSpPr>
          <p:cNvPr id="11" name="矩形 10"/>
          <p:cNvSpPr/>
          <p:nvPr/>
        </p:nvSpPr>
        <p:spPr>
          <a:xfrm>
            <a:off x="4434107" y="2963928"/>
            <a:ext cx="1097280"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派遣</a:t>
            </a:r>
            <a:endParaRPr lang="zh-CN" altLang="en-US" dirty="0">
              <a:solidFill>
                <a:schemeClr val="tx1"/>
              </a:solidFill>
            </a:endParaRPr>
          </a:p>
        </p:txBody>
      </p:sp>
      <p:sp>
        <p:nvSpPr>
          <p:cNvPr id="12" name="矩形 11"/>
          <p:cNvSpPr/>
          <p:nvPr/>
        </p:nvSpPr>
        <p:spPr>
          <a:xfrm>
            <a:off x="6695006" y="2976479"/>
            <a:ext cx="1097280"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报到</a:t>
            </a:r>
            <a:endParaRPr lang="zh-CN" altLang="en-US" dirty="0">
              <a:solidFill>
                <a:schemeClr val="tx1"/>
              </a:solidFill>
            </a:endParaRPr>
          </a:p>
        </p:txBody>
      </p:sp>
      <p:sp>
        <p:nvSpPr>
          <p:cNvPr id="13" name="矩形 12"/>
          <p:cNvSpPr/>
          <p:nvPr/>
        </p:nvSpPr>
        <p:spPr>
          <a:xfrm>
            <a:off x="3401374" y="3049990"/>
            <a:ext cx="826544" cy="4392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解约</a:t>
            </a:r>
            <a:endParaRPr lang="zh-CN" altLang="en-US" dirty="0">
              <a:solidFill>
                <a:schemeClr val="tx1"/>
              </a:solidFill>
            </a:endParaRPr>
          </a:p>
        </p:txBody>
      </p:sp>
      <p:sp>
        <p:nvSpPr>
          <p:cNvPr id="14" name="矩形 13"/>
          <p:cNvSpPr/>
          <p:nvPr/>
        </p:nvSpPr>
        <p:spPr>
          <a:xfrm>
            <a:off x="5726819" y="3073298"/>
            <a:ext cx="826544" cy="4392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调整</a:t>
            </a:r>
            <a:endParaRPr lang="zh-CN" altLang="en-US" dirty="0">
              <a:solidFill>
                <a:schemeClr val="tx1"/>
              </a:solidFill>
            </a:endParaRPr>
          </a:p>
        </p:txBody>
      </p:sp>
      <p:sp>
        <p:nvSpPr>
          <p:cNvPr id="15" name="矩形 14"/>
          <p:cNvSpPr/>
          <p:nvPr/>
        </p:nvSpPr>
        <p:spPr>
          <a:xfrm>
            <a:off x="7955445" y="3042818"/>
            <a:ext cx="826544" cy="4392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落户</a:t>
            </a:r>
            <a:endParaRPr lang="zh-CN" altLang="en-US" dirty="0">
              <a:solidFill>
                <a:schemeClr val="tx1"/>
              </a:solidFill>
            </a:endParaRPr>
          </a:p>
        </p:txBody>
      </p:sp>
      <p:sp>
        <p:nvSpPr>
          <p:cNvPr id="16" name="TextBox 15"/>
          <p:cNvSpPr txBox="1"/>
          <p:nvPr/>
        </p:nvSpPr>
        <p:spPr>
          <a:xfrm>
            <a:off x="2904730" y="1252668"/>
            <a:ext cx="1850316" cy="1323439"/>
          </a:xfrm>
          <a:prstGeom prst="rect">
            <a:avLst/>
          </a:prstGeom>
          <a:noFill/>
        </p:spPr>
        <p:txBody>
          <a:bodyPr wrap="square" rtlCol="0">
            <a:spAutoFit/>
          </a:bodyPr>
          <a:lstStyle/>
          <a:p>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原单位解约证明无需再由人力社保部门鉴证（盖章）</a:t>
            </a:r>
          </a:p>
        </p:txBody>
      </p:sp>
      <p:sp>
        <p:nvSpPr>
          <p:cNvPr id="17" name="下箭头 16"/>
          <p:cNvSpPr/>
          <p:nvPr/>
        </p:nvSpPr>
        <p:spPr>
          <a:xfrm>
            <a:off x="5940177" y="3566362"/>
            <a:ext cx="430306" cy="441064"/>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240932" y="3985907"/>
            <a:ext cx="1850316" cy="1323439"/>
          </a:xfrm>
          <a:prstGeom prst="rect">
            <a:avLst/>
          </a:prstGeom>
          <a:noFill/>
        </p:spPr>
        <p:txBody>
          <a:bodyPr wrap="square" rtlCol="0">
            <a:spAutoFit/>
          </a:bodyPr>
          <a:lstStyle/>
          <a:p>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省内无需再进行就业调整，取消</a:t>
            </a:r>
            <a:r>
              <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就业调整审核表</a:t>
            </a:r>
            <a:r>
              <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a:t>
            </a:r>
            <a:endPar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endParaRPr>
          </a:p>
        </p:txBody>
      </p:sp>
      <p:sp>
        <p:nvSpPr>
          <p:cNvPr id="19" name="下箭头 18"/>
          <p:cNvSpPr/>
          <p:nvPr/>
        </p:nvSpPr>
        <p:spPr>
          <a:xfrm rot="10800000">
            <a:off x="7639885" y="2476851"/>
            <a:ext cx="430306" cy="441064"/>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940640" y="1222188"/>
            <a:ext cx="2418709" cy="1323439"/>
          </a:xfrm>
          <a:prstGeom prst="rect">
            <a:avLst/>
          </a:prstGeom>
          <a:noFill/>
        </p:spPr>
        <p:txBody>
          <a:bodyPr wrap="square" rtlCol="0">
            <a:spAutoFit/>
          </a:bodyPr>
          <a:lstStyle/>
          <a:p>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报到证无需进行报到（盖章），落户时</a:t>
            </a:r>
            <a:r>
              <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报到证</a:t>
            </a:r>
            <a:r>
              <a:rPr lang="en-US" altLang="zh-CN" sz="2000" dirty="0" smtClean="0">
                <a:latin typeface="仿宋_GB2312" panose="02010609030101010101" pitchFamily="49" charset="-122"/>
                <a:ea typeface="仿宋_GB2312" panose="02010609030101010101" pitchFamily="49" charset="-122"/>
                <a:cs typeface="仿宋_GB2312" panose="02010609030101010101" pitchFamily="49" charset="-122"/>
              </a:rPr>
              <a:t>》</a:t>
            </a: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不再作为必需材料</a:t>
            </a:r>
          </a:p>
        </p:txBody>
      </p:sp>
      <p:sp>
        <p:nvSpPr>
          <p:cNvPr id="21" name="TextBox 20"/>
          <p:cNvSpPr txBox="1"/>
          <p:nvPr/>
        </p:nvSpPr>
        <p:spPr>
          <a:xfrm>
            <a:off x="464802" y="5458235"/>
            <a:ext cx="1721224" cy="461665"/>
          </a:xfrm>
          <a:prstGeom prst="rect">
            <a:avLst/>
          </a:prstGeom>
          <a:noFill/>
        </p:spPr>
        <p:txBody>
          <a:bodyPr wrap="square" rtlCol="0">
            <a:spAutoFit/>
          </a:bodyPr>
          <a:lstStyle/>
          <a:p>
            <a:r>
              <a:rPr lang="zh-CN" altLang="en-US" sz="2400" dirty="0" smtClean="0">
                <a:latin typeface="仿宋_GB2312" panose="02010609030101010101" pitchFamily="49" charset="-122"/>
                <a:ea typeface="仿宋_GB2312" panose="02010609030101010101" pitchFamily="49" charset="-122"/>
                <a:cs typeface="仿宋_GB2312" panose="02010609030101010101" pitchFamily="49" charset="-122"/>
              </a:rPr>
              <a:t>新就业流程：</a:t>
            </a:r>
          </a:p>
        </p:txBody>
      </p:sp>
      <p:sp>
        <p:nvSpPr>
          <p:cNvPr id="22" name="下箭头 21"/>
          <p:cNvSpPr/>
          <p:nvPr/>
        </p:nvSpPr>
        <p:spPr>
          <a:xfrm>
            <a:off x="1004209" y="3561382"/>
            <a:ext cx="430306" cy="975355"/>
          </a:xfrm>
          <a:prstGeom prst="down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702125" y="5391769"/>
            <a:ext cx="1751738"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达成就业意向</a:t>
            </a:r>
            <a:endParaRPr lang="zh-CN" altLang="en-US" dirty="0">
              <a:solidFill>
                <a:schemeClr val="tx1"/>
              </a:solidFill>
            </a:endParaRPr>
          </a:p>
        </p:txBody>
      </p:sp>
      <p:sp>
        <p:nvSpPr>
          <p:cNvPr id="26" name="矩形 25"/>
          <p:cNvSpPr/>
          <p:nvPr/>
        </p:nvSpPr>
        <p:spPr>
          <a:xfrm>
            <a:off x="5129124" y="5404319"/>
            <a:ext cx="1751738"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网上办理</a:t>
            </a:r>
            <a:r>
              <a:rPr lang="en-US" altLang="zh-CN" dirty="0" smtClean="0">
                <a:solidFill>
                  <a:schemeClr val="tx1"/>
                </a:solidFill>
              </a:rPr>
              <a:t>《</a:t>
            </a:r>
            <a:r>
              <a:rPr lang="zh-CN" altLang="en-US" dirty="0" smtClean="0">
                <a:solidFill>
                  <a:schemeClr val="tx1"/>
                </a:solidFill>
              </a:rPr>
              <a:t>接收函</a:t>
            </a:r>
            <a:r>
              <a:rPr lang="en-US" altLang="zh-CN" dirty="0" smtClean="0">
                <a:solidFill>
                  <a:schemeClr val="tx1"/>
                </a:solidFill>
              </a:rPr>
              <a:t>》</a:t>
            </a:r>
            <a:endParaRPr lang="zh-CN" altLang="en-US" dirty="0">
              <a:solidFill>
                <a:schemeClr val="tx1"/>
              </a:solidFill>
            </a:endParaRPr>
          </a:p>
        </p:txBody>
      </p:sp>
      <p:sp>
        <p:nvSpPr>
          <p:cNvPr id="27" name="矩形 26"/>
          <p:cNvSpPr/>
          <p:nvPr/>
        </p:nvSpPr>
        <p:spPr>
          <a:xfrm>
            <a:off x="7522159" y="5395354"/>
            <a:ext cx="1751738" cy="61318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转递学生档案</a:t>
            </a:r>
            <a:endParaRPr lang="zh-CN" altLang="en-US" dirty="0">
              <a:solidFill>
                <a:schemeClr val="tx1"/>
              </a:solidFill>
            </a:endParaRP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88" y="1714112"/>
            <a:ext cx="2684442" cy="3162688"/>
          </a:xfrm>
          <a:prstGeom prst="rect">
            <a:avLst/>
          </a:prstGeom>
        </p:spPr>
      </p:pic>
      <p:sp>
        <p:nvSpPr>
          <p:cNvPr id="29" name="矩形 28"/>
          <p:cNvSpPr/>
          <p:nvPr/>
        </p:nvSpPr>
        <p:spPr>
          <a:xfrm>
            <a:off x="9530629" y="2069338"/>
            <a:ext cx="2104681" cy="2646878"/>
          </a:xfrm>
          <a:prstGeom prst="rect">
            <a:avLst/>
          </a:prstGeom>
        </p:spPr>
        <p:txBody>
          <a:bodyPr wrap="square">
            <a:spAutoFit/>
          </a:bodyPr>
          <a:lstStyle/>
          <a:p>
            <a:r>
              <a:rPr lang="en-US" altLang="zh-CN" sz="16600" dirty="0" smtClean="0">
                <a:solidFill>
                  <a:srgbClr val="FF0000"/>
                </a:solidFill>
              </a:rPr>
              <a:t>×</a:t>
            </a:r>
            <a:endParaRPr lang="zh-CN" altLang="en-US" sz="16600" dirty="0">
              <a:solidFill>
                <a:srgbClr val="FF0000"/>
              </a:solidFill>
            </a:endParaRPr>
          </a:p>
        </p:txBody>
      </p:sp>
      <p:sp>
        <p:nvSpPr>
          <p:cNvPr id="2" name="TextBox 1"/>
          <p:cNvSpPr txBox="1"/>
          <p:nvPr/>
        </p:nvSpPr>
        <p:spPr>
          <a:xfrm>
            <a:off x="453916" y="1560996"/>
            <a:ext cx="1620957" cy="523220"/>
          </a:xfrm>
          <a:prstGeom prst="rect">
            <a:avLst/>
          </a:prstGeom>
          <a:noFill/>
        </p:spPr>
        <p:txBody>
          <a:bodyPr wrap="none" rtlCol="0">
            <a:spAutoFit/>
          </a:bodyPr>
          <a:lstStyle/>
          <a:p>
            <a:r>
              <a:rPr lang="zh-CN" altLang="en-US" sz="2800" b="1" dirty="0" smtClean="0">
                <a:solidFill>
                  <a:srgbClr val="FF0000"/>
                </a:solidFill>
              </a:rPr>
              <a:t>在杭就业</a:t>
            </a:r>
            <a:endParaRPr lang="zh-CN" altLang="en-US" sz="2800" b="1" dirty="0">
              <a:solidFill>
                <a:srgbClr val="FF0000"/>
              </a:solidFill>
            </a:endParaRPr>
          </a:p>
        </p:txBody>
      </p:sp>
    </p:spTree>
    <p:extLst>
      <p:ext uri="{BB962C8B-B14F-4D97-AF65-F5344CB8AC3E}">
        <p14:creationId xmlns:p14="http://schemas.microsoft.com/office/powerpoint/2010/main" val="315061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94386" y="2146474"/>
            <a:ext cx="6133149" cy="2123658"/>
          </a:xfrm>
          <a:prstGeom prst="rect">
            <a:avLst/>
          </a:prstGeom>
        </p:spPr>
        <p:txBody>
          <a:bodyPr wrap="square">
            <a:spAutoFit/>
          </a:bodyPr>
          <a:lstStyle/>
          <a:p>
            <a:pPr algn="just">
              <a:lnSpc>
                <a:spcPct val="150000"/>
              </a:lnSpc>
            </a:pPr>
            <a:r>
              <a:rPr lang="zh-CN" altLang="en-US" sz="2000" dirty="0" smtClean="0">
                <a:latin typeface="仿宋_GB2312" panose="02010609030101010101" pitchFamily="49" charset="-122"/>
                <a:ea typeface="仿宋_GB2312" panose="02010609030101010101" pitchFamily="49" charset="-122"/>
                <a:cs typeface="仿宋_GB2312" panose="02010609030101010101" pitchFamily="49" charset="-122"/>
              </a:rPr>
              <a:t>    凡</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意向在杭就业，并与杭州市、区（县、市）属用人单位签订就业协议或劳动合同、或被机关事业单位招考录用的应届普通高校毕业生，均可通过</a:t>
            </a:r>
            <a:r>
              <a:rPr lang="zh-CN" altLang="en-US" sz="2400" dirty="0">
                <a:solidFill>
                  <a:srgbClr val="FF0000"/>
                </a:solidFill>
                <a:latin typeface="仿宋_GB2312" panose="02010609030101010101" pitchFamily="49" charset="-122"/>
                <a:ea typeface="仿宋_GB2312" panose="02010609030101010101" pitchFamily="49" charset="-122"/>
                <a:cs typeface="仿宋_GB2312" panose="02010609030101010101" pitchFamily="49" charset="-122"/>
              </a:rPr>
              <a:t>网上办理</a:t>
            </a:r>
            <a:r>
              <a:rPr lang="zh-CN" altLang="en-US" sz="2000" dirty="0">
                <a:latin typeface="仿宋_GB2312" panose="02010609030101010101" pitchFamily="49" charset="-122"/>
                <a:ea typeface="仿宋_GB2312" panose="02010609030101010101" pitchFamily="49" charset="-122"/>
                <a:cs typeface="仿宋_GB2312" panose="02010609030101010101" pitchFamily="49" charset="-122"/>
              </a:rPr>
              <a:t>方式办理在杭就业手续。</a:t>
            </a:r>
            <a:endParaRPr lang="zh-CN" altLang="en-US" sz="2000" dirty="0">
              <a:latin typeface="仿宋_GB2312" panose="02010609030101010101" pitchFamily="49" charset="-122"/>
              <a:ea typeface="仿宋_GB2312" panose="02010609030101010101" pitchFamily="49" charset="-122"/>
            </a:endParaRPr>
          </a:p>
        </p:txBody>
      </p:sp>
      <p:sp>
        <p:nvSpPr>
          <p:cNvPr id="6" name="矩形 5"/>
          <p:cNvSpPr/>
          <p:nvPr/>
        </p:nvSpPr>
        <p:spPr>
          <a:xfrm>
            <a:off x="9653851" y="226176"/>
            <a:ext cx="1826142" cy="584775"/>
          </a:xfrm>
          <a:prstGeom prst="rect">
            <a:avLst/>
          </a:prstGeom>
          <a:noFill/>
        </p:spPr>
        <p:txBody>
          <a:bodyPr wrap="none" lIns="91440" tIns="45720" rIns="91440" bIns="45720">
            <a:spAutoFit/>
          </a:bodyPr>
          <a:lstStyle/>
          <a:p>
            <a:pPr algn="ctr"/>
            <a:r>
              <a:rPr lang="zh-CN" altLang="en-US" sz="3200" cap="none" spc="0" dirty="0" smtClean="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rPr>
              <a:t>办理对象</a:t>
            </a:r>
            <a:endParaRPr lang="zh-CN" altLang="en-US" sz="32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729" y="1077238"/>
            <a:ext cx="3912337" cy="5216449"/>
          </a:xfrm>
          <a:prstGeom prst="rect">
            <a:avLst/>
          </a:prstGeom>
          <a:effectLst>
            <a:softEdge rad="508000"/>
          </a:effectLst>
        </p:spPr>
      </p:pic>
    </p:spTree>
    <p:extLst>
      <p:ext uri="{BB962C8B-B14F-4D97-AF65-F5344CB8AC3E}">
        <p14:creationId xmlns:p14="http://schemas.microsoft.com/office/powerpoint/2010/main" val="170950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Группа 1"/>
          <p:cNvGrpSpPr>
            <a:grpSpLocks/>
          </p:cNvGrpSpPr>
          <p:nvPr/>
        </p:nvGrpSpPr>
        <p:grpSpPr bwMode="auto">
          <a:xfrm>
            <a:off x="3639742" y="223818"/>
            <a:ext cx="5014148" cy="8121272"/>
            <a:chOff x="7279483" y="481501"/>
            <a:chExt cx="10028295" cy="16242543"/>
          </a:xfrm>
        </p:grpSpPr>
        <p:grpSp>
          <p:nvGrpSpPr>
            <p:cNvPr id="15362" name="Группа 7"/>
            <p:cNvGrpSpPr>
              <a:grpSpLocks/>
            </p:cNvGrpSpPr>
            <p:nvPr/>
          </p:nvGrpSpPr>
          <p:grpSpPr bwMode="auto">
            <a:xfrm>
              <a:off x="7457811" y="4233594"/>
              <a:ext cx="7640902" cy="12490450"/>
              <a:chOff x="7457108" y="2143334"/>
              <a:chExt cx="7640910" cy="12490278"/>
            </a:xfrm>
          </p:grpSpPr>
          <p:sp>
            <p:nvSpPr>
              <p:cNvPr id="15386" name="Прямоугольник 5"/>
              <p:cNvSpPr>
                <a:spLocks noChangeArrowheads="1"/>
              </p:cNvSpPr>
              <p:nvPr/>
            </p:nvSpPr>
            <p:spPr bwMode="auto">
              <a:xfrm rot="18848424">
                <a:off x="7640837" y="9142742"/>
                <a:ext cx="2268001" cy="461664"/>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54" name="Фигура">
                <a:extLst>
                  <a:ext uri="{FF2B5EF4-FFF2-40B4-BE49-F238E27FC236}">
                    <a16:creationId xmlns:a16="http://schemas.microsoft.com/office/drawing/2014/main" xmlns="" id="{78C7CCB2-CCB1-3448-AD12-497695B59EDF}"/>
                  </a:ext>
                </a:extLst>
              </p:cNvPr>
              <p:cNvSpPr/>
              <p:nvPr/>
            </p:nvSpPr>
            <p:spPr>
              <a:xfrm rot="1791197">
                <a:off x="7457108" y="2143334"/>
                <a:ext cx="6542095" cy="12490278"/>
              </a:xfrm>
              <a:custGeom>
                <a:avLst/>
                <a:gdLst/>
                <a:ahLst/>
                <a:cxnLst>
                  <a:cxn ang="0">
                    <a:pos x="wd2" y="hd2"/>
                  </a:cxn>
                  <a:cxn ang="5400000">
                    <a:pos x="wd2" y="hd2"/>
                  </a:cxn>
                  <a:cxn ang="10800000">
                    <a:pos x="wd2" y="hd2"/>
                  </a:cxn>
                  <a:cxn ang="16200000">
                    <a:pos x="wd2" y="hd2"/>
                  </a:cxn>
                </a:cxnLst>
                <a:rect l="0" t="0" r="r" b="b"/>
                <a:pathLst>
                  <a:path w="19679" h="21600" extrusionOk="0">
                    <a:moveTo>
                      <a:pt x="9840" y="0"/>
                    </a:moveTo>
                    <a:cubicBezTo>
                      <a:pt x="7322" y="0"/>
                      <a:pt x="4803" y="552"/>
                      <a:pt x="2881" y="1657"/>
                    </a:cubicBezTo>
                    <a:cubicBezTo>
                      <a:pt x="-961" y="3866"/>
                      <a:pt x="-961" y="7448"/>
                      <a:pt x="2881" y="9657"/>
                    </a:cubicBezTo>
                    <a:cubicBezTo>
                      <a:pt x="4092" y="10353"/>
                      <a:pt x="5540" y="10829"/>
                      <a:pt x="7074" y="11087"/>
                    </a:cubicBezTo>
                    <a:lnTo>
                      <a:pt x="7074" y="11197"/>
                    </a:lnTo>
                    <a:cubicBezTo>
                      <a:pt x="7074" y="11257"/>
                      <a:pt x="7075" y="11287"/>
                      <a:pt x="7092" y="11318"/>
                    </a:cubicBezTo>
                    <a:cubicBezTo>
                      <a:pt x="7114" y="11353"/>
                      <a:pt x="7161" y="11380"/>
                      <a:pt x="7222" y="11393"/>
                    </a:cubicBezTo>
                    <a:cubicBezTo>
                      <a:pt x="7277" y="11403"/>
                      <a:pt x="7329" y="11403"/>
                      <a:pt x="7431" y="11403"/>
                    </a:cubicBezTo>
                    <a:lnTo>
                      <a:pt x="8566" y="11403"/>
                    </a:lnTo>
                    <a:lnTo>
                      <a:pt x="8566" y="11629"/>
                    </a:lnTo>
                    <a:cubicBezTo>
                      <a:pt x="8566" y="11673"/>
                      <a:pt x="8566" y="11695"/>
                      <a:pt x="8579" y="11719"/>
                    </a:cubicBezTo>
                    <a:cubicBezTo>
                      <a:pt x="8595" y="11744"/>
                      <a:pt x="8631" y="11764"/>
                      <a:pt x="8676" y="11774"/>
                    </a:cubicBezTo>
                    <a:cubicBezTo>
                      <a:pt x="8716" y="11781"/>
                      <a:pt x="8755" y="11781"/>
                      <a:pt x="8830" y="11781"/>
                    </a:cubicBezTo>
                    <a:lnTo>
                      <a:pt x="10758" y="11781"/>
                    </a:lnTo>
                    <a:cubicBezTo>
                      <a:pt x="10835" y="11781"/>
                      <a:pt x="10874" y="11781"/>
                      <a:pt x="10914" y="11774"/>
                    </a:cubicBezTo>
                    <a:cubicBezTo>
                      <a:pt x="10959" y="11764"/>
                      <a:pt x="10994" y="11744"/>
                      <a:pt x="11010" y="11719"/>
                    </a:cubicBezTo>
                    <a:cubicBezTo>
                      <a:pt x="11023" y="11695"/>
                      <a:pt x="11022" y="11673"/>
                      <a:pt x="11022" y="11630"/>
                    </a:cubicBezTo>
                    <a:lnTo>
                      <a:pt x="11022" y="11403"/>
                    </a:lnTo>
                    <a:lnTo>
                      <a:pt x="12156" y="11403"/>
                    </a:lnTo>
                    <a:cubicBezTo>
                      <a:pt x="12260" y="11403"/>
                      <a:pt x="12312" y="11403"/>
                      <a:pt x="12367" y="11393"/>
                    </a:cubicBezTo>
                    <a:cubicBezTo>
                      <a:pt x="12428" y="11380"/>
                      <a:pt x="12476" y="11353"/>
                      <a:pt x="12498" y="11318"/>
                    </a:cubicBezTo>
                    <a:cubicBezTo>
                      <a:pt x="12515" y="11287"/>
                      <a:pt x="12516" y="11257"/>
                      <a:pt x="12516" y="11198"/>
                    </a:cubicBezTo>
                    <a:lnTo>
                      <a:pt x="12516" y="11100"/>
                    </a:lnTo>
                    <a:cubicBezTo>
                      <a:pt x="14083" y="10846"/>
                      <a:pt x="15563" y="10366"/>
                      <a:pt x="16797" y="9657"/>
                    </a:cubicBezTo>
                    <a:cubicBezTo>
                      <a:pt x="20639" y="7448"/>
                      <a:pt x="20639" y="3866"/>
                      <a:pt x="16797" y="1657"/>
                    </a:cubicBezTo>
                    <a:cubicBezTo>
                      <a:pt x="14875" y="552"/>
                      <a:pt x="12358" y="0"/>
                      <a:pt x="9840" y="0"/>
                    </a:cubicBezTo>
                    <a:close/>
                    <a:moveTo>
                      <a:pt x="9840" y="895"/>
                    </a:moveTo>
                    <a:cubicBezTo>
                      <a:pt x="11959" y="895"/>
                      <a:pt x="14078" y="1360"/>
                      <a:pt x="15695" y="2290"/>
                    </a:cubicBezTo>
                    <a:cubicBezTo>
                      <a:pt x="18930" y="4150"/>
                      <a:pt x="18930" y="7165"/>
                      <a:pt x="15695" y="9024"/>
                    </a:cubicBezTo>
                    <a:cubicBezTo>
                      <a:pt x="12461" y="10884"/>
                      <a:pt x="7217" y="10884"/>
                      <a:pt x="3983" y="9024"/>
                    </a:cubicBezTo>
                    <a:cubicBezTo>
                      <a:pt x="748" y="7165"/>
                      <a:pt x="748" y="4150"/>
                      <a:pt x="3983" y="2290"/>
                    </a:cubicBezTo>
                    <a:cubicBezTo>
                      <a:pt x="5600" y="1360"/>
                      <a:pt x="7720" y="895"/>
                      <a:pt x="9840" y="895"/>
                    </a:cubicBezTo>
                    <a:close/>
                    <a:moveTo>
                      <a:pt x="7925" y="12091"/>
                    </a:moveTo>
                    <a:lnTo>
                      <a:pt x="7511" y="20694"/>
                    </a:lnTo>
                    <a:cubicBezTo>
                      <a:pt x="7493" y="20931"/>
                      <a:pt x="7646" y="21162"/>
                      <a:pt x="7932" y="21333"/>
                    </a:cubicBezTo>
                    <a:cubicBezTo>
                      <a:pt x="8201" y="21494"/>
                      <a:pt x="8567" y="21590"/>
                      <a:pt x="8955" y="21600"/>
                    </a:cubicBezTo>
                    <a:lnTo>
                      <a:pt x="9383" y="21600"/>
                    </a:lnTo>
                    <a:lnTo>
                      <a:pt x="10242" y="21600"/>
                    </a:lnTo>
                    <a:lnTo>
                      <a:pt x="10670" y="21600"/>
                    </a:lnTo>
                    <a:cubicBezTo>
                      <a:pt x="11059" y="21590"/>
                      <a:pt x="11425" y="21494"/>
                      <a:pt x="11694" y="21333"/>
                    </a:cubicBezTo>
                    <a:cubicBezTo>
                      <a:pt x="11980" y="21162"/>
                      <a:pt x="12132" y="20931"/>
                      <a:pt x="12115" y="20694"/>
                    </a:cubicBezTo>
                    <a:lnTo>
                      <a:pt x="11701" y="12091"/>
                    </a:lnTo>
                    <a:lnTo>
                      <a:pt x="10117" y="12091"/>
                    </a:lnTo>
                    <a:lnTo>
                      <a:pt x="9508" y="12091"/>
                    </a:lnTo>
                    <a:lnTo>
                      <a:pt x="7925" y="12091"/>
                    </a:lnTo>
                    <a:close/>
                    <a:moveTo>
                      <a:pt x="8561" y="12598"/>
                    </a:moveTo>
                    <a:cubicBezTo>
                      <a:pt x="8671" y="12598"/>
                      <a:pt x="8760" y="12649"/>
                      <a:pt x="8760" y="12712"/>
                    </a:cubicBezTo>
                    <a:lnTo>
                      <a:pt x="8760" y="20486"/>
                    </a:lnTo>
                    <a:cubicBezTo>
                      <a:pt x="8760" y="20550"/>
                      <a:pt x="8671" y="20601"/>
                      <a:pt x="8561" y="20601"/>
                    </a:cubicBezTo>
                    <a:cubicBezTo>
                      <a:pt x="8452" y="20601"/>
                      <a:pt x="8363" y="20550"/>
                      <a:pt x="8363" y="20486"/>
                    </a:cubicBezTo>
                    <a:lnTo>
                      <a:pt x="8363" y="12712"/>
                    </a:lnTo>
                    <a:cubicBezTo>
                      <a:pt x="8363" y="12649"/>
                      <a:pt x="8452" y="12598"/>
                      <a:pt x="8561" y="12598"/>
                    </a:cubicBezTo>
                    <a:close/>
                  </a:path>
                </a:pathLst>
              </a:custGeom>
              <a:solidFill>
                <a:srgbClr val="E5E5E5"/>
              </a:solidFill>
              <a:ln w="25400">
                <a:noFill/>
                <a:miter lim="400000"/>
              </a:ln>
            </p:spPr>
            <p:txBody>
              <a:bodyPr lIns="25400" tIns="25400" rIns="25400" bIns="25400" anchor="ctr"/>
              <a:lstStyle/>
              <a:p>
                <a:pPr defTabSz="412750" eaLnBrk="0" fontAlgn="base" hangingPunct="0">
                  <a:spcBef>
                    <a:spcPct val="0"/>
                  </a:spcBef>
                  <a:spcAft>
                    <a:spcPct val="0"/>
                  </a:spcAft>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58" name="Text Box 27">
                <a:extLst>
                  <a:ext uri="{FF2B5EF4-FFF2-40B4-BE49-F238E27FC236}">
                    <a16:creationId xmlns:a16="http://schemas.microsoft.com/office/drawing/2014/main" xmlns="" id="{36B2F924-CCD2-E848-AE53-793F10B89ABD}"/>
                  </a:ext>
                </a:extLst>
              </p:cNvPr>
              <p:cNvSpPr txBox="1">
                <a:spLocks/>
              </p:cNvSpPr>
              <p:nvPr/>
            </p:nvSpPr>
            <p:spPr bwMode="auto">
              <a:xfrm>
                <a:off x="9281412" y="4625722"/>
                <a:ext cx="5816606" cy="102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defTabSz="412750" fontAlgn="base" hangingPunct="0">
                  <a:spcBef>
                    <a:spcPct val="0"/>
                  </a:spcBef>
                  <a:spcAft>
                    <a:spcPct val="0"/>
                  </a:spcAft>
                  <a:defRPr/>
                </a:pPr>
                <a:r>
                  <a:rPr lang="zh-CN" altLang="en-US" sz="3000" b="1" dirty="0" smtClean="0">
                    <a:solidFill>
                      <a:srgbClr val="33485E"/>
                    </a:solidFill>
                    <a:latin typeface="Impact" charset="0"/>
                    <a:ea typeface="Impact" charset="0"/>
                    <a:cs typeface="Impact" charset="0"/>
                    <a:sym typeface="Helvetica Neue" charset="0"/>
                  </a:rPr>
                  <a:t>办理流程</a:t>
                </a:r>
                <a:endParaRPr lang="en-US" altLang="x-none" sz="3000" b="1" dirty="0">
                  <a:solidFill>
                    <a:srgbClr val="33485E"/>
                  </a:solidFill>
                  <a:latin typeface="Impact" charset="0"/>
                  <a:ea typeface="Impact" charset="0"/>
                  <a:cs typeface="Impact" charset="0"/>
                  <a:sym typeface="Helvetica Neue" charset="0"/>
                </a:endParaRPr>
              </a:p>
            </p:txBody>
          </p:sp>
          <p:grpSp>
            <p:nvGrpSpPr>
              <p:cNvPr id="15389" name="Группа 4"/>
              <p:cNvGrpSpPr>
                <a:grpSpLocks/>
              </p:cNvGrpSpPr>
              <p:nvPr/>
            </p:nvGrpSpPr>
            <p:grpSpPr bwMode="auto">
              <a:xfrm>
                <a:off x="11239416" y="6627868"/>
                <a:ext cx="2071242" cy="649179"/>
                <a:chOff x="17143304" y="1953803"/>
                <a:chExt cx="2464602" cy="772465"/>
              </a:xfrm>
            </p:grpSpPr>
            <p:sp>
              <p:nvSpPr>
                <p:cNvPr id="15390" name="Овал 86"/>
                <p:cNvSpPr>
                  <a:spLocks noChangeArrowheads="1"/>
                </p:cNvSpPr>
                <p:nvPr/>
              </p:nvSpPr>
              <p:spPr bwMode="auto">
                <a:xfrm>
                  <a:off x="17586679" y="1953803"/>
                  <a:ext cx="247764" cy="772465"/>
                </a:xfrm>
                <a:prstGeom prst="ellipse">
                  <a:avLst/>
                </a:prstGeom>
                <a:solidFill>
                  <a:srgbClr val="F66547"/>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91" name="Овал 86"/>
                <p:cNvSpPr>
                  <a:spLocks noChangeArrowheads="1"/>
                </p:cNvSpPr>
                <p:nvPr/>
              </p:nvSpPr>
              <p:spPr bwMode="auto">
                <a:xfrm>
                  <a:off x="17143304" y="1953803"/>
                  <a:ext cx="247764" cy="772465"/>
                </a:xfrm>
                <a:prstGeom prst="ellipse">
                  <a:avLst/>
                </a:prstGeom>
                <a:solidFill>
                  <a:srgbClr val="F6CF3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92" name="Овал 86"/>
                <p:cNvSpPr>
                  <a:spLocks noChangeArrowheads="1"/>
                </p:cNvSpPr>
                <p:nvPr/>
              </p:nvSpPr>
              <p:spPr bwMode="auto">
                <a:xfrm>
                  <a:off x="18473347" y="1953803"/>
                  <a:ext cx="247762" cy="772465"/>
                </a:xfrm>
                <a:prstGeom prst="ellipse">
                  <a:avLst/>
                </a:prstGeom>
                <a:solidFill>
                  <a:srgbClr val="6F76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93" name="Овал 86"/>
                <p:cNvSpPr>
                  <a:spLocks noChangeArrowheads="1"/>
                </p:cNvSpPr>
                <p:nvPr/>
              </p:nvSpPr>
              <p:spPr bwMode="auto">
                <a:xfrm>
                  <a:off x="18916748" y="1953803"/>
                  <a:ext cx="247762" cy="772465"/>
                </a:xfrm>
                <a:prstGeom prst="ellipse">
                  <a:avLst/>
                </a:prstGeom>
                <a:solidFill>
                  <a:srgbClr val="49BC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94" name="Овал 86"/>
                <p:cNvSpPr>
                  <a:spLocks noChangeArrowheads="1"/>
                </p:cNvSpPr>
                <p:nvPr/>
              </p:nvSpPr>
              <p:spPr bwMode="auto">
                <a:xfrm>
                  <a:off x="19360144" y="1953803"/>
                  <a:ext cx="247762" cy="772465"/>
                </a:xfrm>
                <a:prstGeom prst="ellipse">
                  <a:avLst/>
                </a:prstGeom>
                <a:solidFill>
                  <a:srgbClr val="66CA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grpSp>
        </p:grpSp>
        <p:sp>
          <p:nvSpPr>
            <p:cNvPr id="15383" name="Овал 106"/>
            <p:cNvSpPr>
              <a:spLocks noChangeArrowheads="1"/>
            </p:cNvSpPr>
            <p:nvPr/>
          </p:nvSpPr>
          <p:spPr bwMode="auto">
            <a:xfrm>
              <a:off x="14759842" y="4116435"/>
              <a:ext cx="669808" cy="649188"/>
            </a:xfrm>
            <a:prstGeom prst="ellipse">
              <a:avLst/>
            </a:prstGeom>
            <a:solidFill>
              <a:srgbClr val="6F76BA"/>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81" name="Овал 106"/>
            <p:cNvSpPr>
              <a:spLocks noChangeArrowheads="1"/>
            </p:cNvSpPr>
            <p:nvPr/>
          </p:nvSpPr>
          <p:spPr bwMode="auto">
            <a:xfrm>
              <a:off x="16196528" y="7631949"/>
              <a:ext cx="669808" cy="649188"/>
            </a:xfrm>
            <a:prstGeom prst="ellipse">
              <a:avLst/>
            </a:prstGeom>
            <a:solidFill>
              <a:srgbClr val="49BCE0"/>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79" name="Овал 106"/>
            <p:cNvSpPr>
              <a:spLocks noChangeArrowheads="1"/>
            </p:cNvSpPr>
            <p:nvPr/>
          </p:nvSpPr>
          <p:spPr bwMode="auto">
            <a:xfrm>
              <a:off x="14759842" y="10843460"/>
              <a:ext cx="669808" cy="649188"/>
            </a:xfrm>
            <a:prstGeom prst="ellipse">
              <a:avLst/>
            </a:prstGeom>
            <a:solidFill>
              <a:srgbClr val="66CAA3"/>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77" name="Овал 106"/>
            <p:cNvSpPr>
              <a:spLocks noChangeArrowheads="1"/>
            </p:cNvSpPr>
            <p:nvPr/>
          </p:nvSpPr>
          <p:spPr bwMode="auto">
            <a:xfrm>
              <a:off x="9613455" y="3693883"/>
              <a:ext cx="669806" cy="649188"/>
            </a:xfrm>
            <a:prstGeom prst="ellipse">
              <a:avLst/>
            </a:prstGeom>
            <a:solidFill>
              <a:srgbClr val="C00000"/>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75" name="Овал 106"/>
            <p:cNvSpPr>
              <a:spLocks noChangeArrowheads="1"/>
            </p:cNvSpPr>
            <p:nvPr/>
          </p:nvSpPr>
          <p:spPr bwMode="auto">
            <a:xfrm>
              <a:off x="7279483" y="6257987"/>
              <a:ext cx="669808" cy="649188"/>
            </a:xfrm>
            <a:prstGeom prst="ellipse">
              <a:avLst/>
            </a:prstGeom>
            <a:solidFill>
              <a:srgbClr val="F66547"/>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15373" name="TextBox 8"/>
            <p:cNvSpPr txBox="1">
              <a:spLocks noChangeArrowheads="1"/>
            </p:cNvSpPr>
            <p:nvPr/>
          </p:nvSpPr>
          <p:spPr bwMode="auto">
            <a:xfrm>
              <a:off x="7508141" y="481501"/>
              <a:ext cx="9799637" cy="139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defTabSz="412750" fontAlgn="base" hangingPunct="0">
                <a:lnSpc>
                  <a:spcPct val="120000"/>
                </a:lnSpc>
                <a:spcBef>
                  <a:spcPct val="0"/>
                </a:spcBef>
                <a:spcAft>
                  <a:spcPct val="0"/>
                </a:spcAft>
                <a:buClr>
                  <a:srgbClr val="E6513E"/>
                </a:buClr>
              </a:pPr>
              <a:r>
                <a:rPr lang="zh-CN" altLang="en-US" sz="3600" b="0" dirty="0">
                  <a:solidFill>
                    <a:srgbClr val="34485E"/>
                  </a:solidFill>
                  <a:latin typeface="Arial" panose="020B0604020202020204" pitchFamily="34" charset="0"/>
                  <a:cs typeface="Arial" panose="020B0604020202020204" pitchFamily="34" charset="0"/>
                </a:rPr>
                <a:t>网上</a:t>
              </a:r>
              <a:r>
                <a:rPr lang="zh-CN" altLang="en-US" sz="3600" b="0" dirty="0" smtClean="0">
                  <a:solidFill>
                    <a:srgbClr val="34485E"/>
                  </a:solidFill>
                  <a:latin typeface="Arial" panose="020B0604020202020204" pitchFamily="34" charset="0"/>
                  <a:cs typeface="Arial" panose="020B0604020202020204" pitchFamily="34" charset="0"/>
                </a:rPr>
                <a:t>办理具体流程</a:t>
              </a:r>
              <a:endParaRPr lang="zh-CN" altLang="en-US" sz="3600" b="0" dirty="0">
                <a:solidFill>
                  <a:srgbClr val="34485E"/>
                </a:solidFill>
                <a:latin typeface="Arial" panose="020B0604020202020204" pitchFamily="34" charset="0"/>
                <a:cs typeface="Arial" panose="020B0604020202020204" pitchFamily="34" charset="0"/>
              </a:endParaRPr>
            </a:p>
          </p:txBody>
        </p:sp>
      </p:grpSp>
      <p:sp>
        <p:nvSpPr>
          <p:cNvPr id="36" name="Овал 106"/>
          <p:cNvSpPr>
            <a:spLocks noChangeArrowheads="1"/>
          </p:cNvSpPr>
          <p:nvPr/>
        </p:nvSpPr>
        <p:spPr bwMode="auto">
          <a:xfrm>
            <a:off x="3777913" y="4494983"/>
            <a:ext cx="334904" cy="324594"/>
          </a:xfrm>
          <a:prstGeom prst="ellipse">
            <a:avLst/>
          </a:prstGeom>
          <a:solidFill>
            <a:srgbClr val="F6CF38"/>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
        <p:nvSpPr>
          <p:cNvPr id="38" name="矩形 37"/>
          <p:cNvSpPr/>
          <p:nvPr/>
        </p:nvSpPr>
        <p:spPr>
          <a:xfrm>
            <a:off x="1674402" y="4385290"/>
            <a:ext cx="1980030" cy="523220"/>
          </a:xfrm>
          <a:prstGeom prst="rect">
            <a:avLst/>
          </a:prstGeom>
        </p:spPr>
        <p:txBody>
          <a:bodyPr wrap="none">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rPr>
              <a:t>1.</a:t>
            </a:r>
            <a:r>
              <a:rPr lang="zh-CN" altLang="en-US"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rPr>
              <a:t>用户</a:t>
            </a:r>
            <a:r>
              <a:rPr lang="zh-CN" altLang="en-US"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rPr>
              <a:t>注册</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39" name="Text Box 59"/>
          <p:cNvSpPr txBox="1">
            <a:spLocks/>
          </p:cNvSpPr>
          <p:nvPr/>
        </p:nvSpPr>
        <p:spPr bwMode="auto">
          <a:xfrm>
            <a:off x="815299" y="3034345"/>
            <a:ext cx="2562602" cy="48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5400" tIns="25400" rIns="25400" bIns="25400">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2.</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填写个人信息</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40" name="Text Box 50"/>
          <p:cNvSpPr txBox="1">
            <a:spLocks/>
          </p:cNvSpPr>
          <p:nvPr/>
        </p:nvSpPr>
        <p:spPr bwMode="auto">
          <a:xfrm>
            <a:off x="1770021" y="1734983"/>
            <a:ext cx="2596323" cy="48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5400" tIns="25400" rIns="25400" bIns="25400">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3.</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上</a:t>
            </a:r>
            <a:r>
              <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rPr>
              <a:t>传</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申请</a:t>
            </a:r>
            <a:r>
              <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rPr>
              <a:t>材料</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41" name="Text Box 62"/>
          <p:cNvSpPr txBox="1">
            <a:spLocks/>
          </p:cNvSpPr>
          <p:nvPr/>
        </p:nvSpPr>
        <p:spPr bwMode="auto">
          <a:xfrm>
            <a:off x="8156398" y="1962493"/>
            <a:ext cx="2965789" cy="48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5400" tIns="25400" rIns="25400" bIns="25400">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4.</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打印《接收函》</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42" name="Text Box 53"/>
          <p:cNvSpPr txBox="1">
            <a:spLocks/>
          </p:cNvSpPr>
          <p:nvPr/>
        </p:nvSpPr>
        <p:spPr bwMode="auto">
          <a:xfrm>
            <a:off x="9003710" y="3716277"/>
            <a:ext cx="1879995" cy="48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5.</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档案</a:t>
            </a:r>
            <a:r>
              <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rPr>
              <a:t>转递</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43" name="Text Box 65"/>
          <p:cNvSpPr txBox="1">
            <a:spLocks/>
          </p:cNvSpPr>
          <p:nvPr/>
        </p:nvSpPr>
        <p:spPr bwMode="auto">
          <a:xfrm>
            <a:off x="8337298" y="5328903"/>
            <a:ext cx="1879995" cy="482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spAutoFit/>
          </a:bodyPr>
          <a:lstStyle/>
          <a:p>
            <a:pPr algn="ctr" defTabSz="412750" fontAlgn="base" hangingPunct="0">
              <a:spcBef>
                <a:spcPct val="0"/>
              </a:spcBef>
              <a:spcAft>
                <a:spcPct val="0"/>
              </a:spcAft>
            </a:pPr>
            <a:r>
              <a:rPr lang="en-US"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6.</a:t>
            </a:r>
            <a:r>
              <a:rPr lang="zh-CN" altLang="zh-CN" sz="2800" dirty="0" smtClean="0">
                <a:solidFill>
                  <a:srgbClr val="000000"/>
                </a:solidFill>
                <a:latin typeface="仿宋_GB2312" panose="02010609030101010101" pitchFamily="49" charset="-122"/>
                <a:ea typeface="仿宋_GB2312" panose="02010609030101010101" pitchFamily="49" charset="-122"/>
                <a:cs typeface="Arial" panose="020B0604020202020204" pitchFamily="34" charset="0"/>
              </a:rPr>
              <a:t>到</a:t>
            </a:r>
            <a:r>
              <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rPr>
              <a:t>档查询</a:t>
            </a:r>
            <a:endParaRPr lang="zh-CN" altLang="zh-CN" sz="2800" dirty="0">
              <a:solidFill>
                <a:srgbClr val="000000"/>
              </a:solidFill>
              <a:latin typeface="仿宋_GB2312" panose="02010609030101010101" pitchFamily="49" charset="-122"/>
              <a:ea typeface="仿宋_GB2312" panose="02010609030101010101" pitchFamily="49" charset="-122"/>
              <a:cs typeface="Arial" panose="020B0604020202020204" pitchFamily="34" charset="0"/>
              <a:sym typeface="Arial" panose="020B0604020202020204" pitchFamily="34" charset="0"/>
            </a:endParaRPr>
          </a:p>
        </p:txBody>
      </p:sp>
      <p:sp>
        <p:nvSpPr>
          <p:cNvPr id="44" name="Овал 86"/>
          <p:cNvSpPr>
            <a:spLocks noChangeArrowheads="1"/>
          </p:cNvSpPr>
          <p:nvPr/>
        </p:nvSpPr>
        <p:spPr bwMode="auto">
          <a:xfrm>
            <a:off x="5975699" y="4342166"/>
            <a:ext cx="104110" cy="324594"/>
          </a:xfrm>
          <a:prstGeom prst="ellipse">
            <a:avLst/>
          </a:prstGeom>
          <a:solidFill>
            <a:srgbClr val="C00000"/>
          </a:solidFill>
          <a:ln>
            <a:noFill/>
          </a:ln>
        </p:spPr>
        <p:txBody>
          <a:bodyPr lIns="0" tIns="0" rIns="0" bIns="0" anchor="ctr">
            <a:spAutoFit/>
          </a:bodyPr>
          <a:lstStyle/>
          <a:p>
            <a:pPr algn="ctr" defTabSz="412750" fontAlgn="base" hangingPunct="0">
              <a:spcBef>
                <a:spcPct val="0"/>
              </a:spcBef>
              <a:spcAft>
                <a:spcPct val="0"/>
              </a:spcAft>
            </a:pPr>
            <a:endParaRPr lang="ru-RU" altLang="ru-RU" sz="1500" b="1">
              <a:solidFill>
                <a:srgbClr val="000000"/>
              </a:solidFill>
              <a:sym typeface="Helvetica Neue" charset="0"/>
            </a:endParaRPr>
          </a:p>
        </p:txBody>
      </p:sp>
    </p:spTree>
    <p:extLst>
      <p:ext uri="{BB962C8B-B14F-4D97-AF65-F5344CB8AC3E}">
        <p14:creationId xmlns:p14="http://schemas.microsoft.com/office/powerpoint/2010/main" val="34060136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462236" y="1757557"/>
            <a:ext cx="7435288" cy="3727646"/>
          </a:xfrm>
          <a:prstGeom prst="rect">
            <a:avLst/>
          </a:prstGeom>
          <a:ln w="25400">
            <a:noFill/>
          </a:ln>
          <a:effectLst>
            <a:softEdge rad="190500"/>
          </a:effectLst>
        </p:spPr>
      </p:pic>
      <p:sp>
        <p:nvSpPr>
          <p:cNvPr id="9" name="矩形 8"/>
          <p:cNvSpPr/>
          <p:nvPr/>
        </p:nvSpPr>
        <p:spPr>
          <a:xfrm>
            <a:off x="8209109" y="1833443"/>
            <a:ext cx="3453774" cy="3785652"/>
          </a:xfrm>
          <a:prstGeom prst="rect">
            <a:avLst/>
          </a:prstGeom>
          <a:ln w="25400">
            <a:noFill/>
          </a:ln>
        </p:spPr>
        <p:txBody>
          <a:bodyPr wrap="square">
            <a:spAutoFit/>
          </a:bodyPr>
          <a:lstStyle/>
          <a:p>
            <a:pPr algn="just">
              <a:lnSpc>
                <a:spcPct val="150000"/>
              </a:lnSpc>
            </a:pPr>
            <a:r>
              <a:rPr lang="zh-CN" altLang="en-US" sz="2000" dirty="0" smtClean="0">
                <a:latin typeface="仿宋_GB2312" panose="02010609030101010101" pitchFamily="49" charset="-122"/>
                <a:ea typeface="仿宋_GB2312" panose="02010609030101010101" pitchFamily="49" charset="-122"/>
              </a:rPr>
              <a:t>网上办理平台：浙江</a:t>
            </a:r>
            <a:r>
              <a:rPr lang="zh-CN" altLang="en-US" sz="2000" dirty="0">
                <a:latin typeface="仿宋_GB2312" panose="02010609030101010101" pitchFamily="49" charset="-122"/>
                <a:ea typeface="仿宋_GB2312" panose="02010609030101010101" pitchFamily="49" charset="-122"/>
              </a:rPr>
              <a:t>政务服务</a:t>
            </a:r>
            <a:r>
              <a:rPr lang="zh-CN" altLang="en-US" sz="2000" dirty="0" smtClean="0">
                <a:latin typeface="仿宋_GB2312" panose="02010609030101010101" pitchFamily="49" charset="-122"/>
                <a:ea typeface="仿宋_GB2312" panose="02010609030101010101" pitchFamily="49" charset="-122"/>
              </a:rPr>
              <a:t>网</a:t>
            </a:r>
            <a:r>
              <a:rPr lang="en-US" altLang="zh-CN" sz="2000" dirty="0" smtClean="0">
                <a:solidFill>
                  <a:srgbClr val="2E75B6"/>
                </a:solidFill>
                <a:latin typeface="仿宋_GB2312" panose="02010609030101010101" pitchFamily="49" charset="-122"/>
                <a:ea typeface="仿宋_GB2312" panose="02010609030101010101" pitchFamily="49" charset="-122"/>
                <a:hlinkClick r:id="rId3"/>
              </a:rPr>
              <a:t>www.zjzwfw.gov.cn</a:t>
            </a:r>
            <a:r>
              <a:rPr lang="zh-CN" altLang="en-US" sz="2000" dirty="0" smtClean="0">
                <a:latin typeface="仿宋_GB2312" panose="02010609030101010101" pitchFamily="49" charset="-122"/>
                <a:ea typeface="仿宋_GB2312" panose="02010609030101010101" pitchFamily="49" charset="-122"/>
              </a:rPr>
              <a:t>（推荐使用）或杭州市人力资源和社会保障网的“高校毕业生就业”栏目。</a:t>
            </a:r>
            <a:endParaRPr lang="en-US" altLang="zh-CN" sz="2000" dirty="0" smtClean="0">
              <a:latin typeface="仿宋_GB2312" panose="02010609030101010101" pitchFamily="49" charset="-122"/>
              <a:ea typeface="仿宋_GB2312" panose="02010609030101010101" pitchFamily="49" charset="-122"/>
            </a:endParaRPr>
          </a:p>
          <a:p>
            <a:pPr algn="just">
              <a:lnSpc>
                <a:spcPct val="150000"/>
              </a:lnSpc>
            </a:pPr>
            <a:endParaRPr lang="en-US" altLang="zh-CN" sz="2000" dirty="0" smtClean="0">
              <a:latin typeface="仿宋_GB2312" panose="02010609030101010101" pitchFamily="49" charset="-122"/>
              <a:ea typeface="仿宋_GB2312" panose="02010609030101010101" pitchFamily="49" charset="-122"/>
            </a:endParaRPr>
          </a:p>
          <a:p>
            <a:pPr algn="just">
              <a:lnSpc>
                <a:spcPct val="150000"/>
              </a:lnSpc>
            </a:pPr>
            <a:r>
              <a:rPr lang="zh-CN" altLang="en-US" sz="2000" dirty="0" smtClean="0">
                <a:latin typeface="仿宋_GB2312" panose="02010609030101010101" pitchFamily="49" charset="-122"/>
                <a:ea typeface="仿宋_GB2312" panose="02010609030101010101" pitchFamily="49" charset="-122"/>
              </a:rPr>
              <a:t>完成个人</a:t>
            </a:r>
            <a:r>
              <a:rPr lang="zh-CN" altLang="en-US" sz="2000" dirty="0">
                <a:latin typeface="仿宋_GB2312" panose="02010609030101010101" pitchFamily="49" charset="-122"/>
                <a:ea typeface="仿宋_GB2312" panose="02010609030101010101" pitchFamily="49" charset="-122"/>
              </a:rPr>
              <a:t>账号注册</a:t>
            </a:r>
            <a:r>
              <a:rPr lang="zh-CN" altLang="en-US" sz="2000" dirty="0" smtClean="0">
                <a:latin typeface="仿宋_GB2312" panose="02010609030101010101" pitchFamily="49" charset="-122"/>
                <a:ea typeface="仿宋_GB2312" panose="02010609030101010101" pitchFamily="49" charset="-122"/>
              </a:rPr>
              <a:t>并实</a:t>
            </a:r>
            <a:r>
              <a:rPr lang="zh-CN" altLang="en-US" sz="2000" dirty="0">
                <a:latin typeface="仿宋_GB2312" panose="02010609030101010101" pitchFamily="49" charset="-122"/>
                <a:ea typeface="仿宋_GB2312" panose="02010609030101010101" pitchFamily="49" charset="-122"/>
              </a:rPr>
              <a:t>名认证</a:t>
            </a:r>
            <a:r>
              <a:rPr lang="zh-CN" altLang="en-US" sz="20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p:txBody>
      </p:sp>
      <p:sp>
        <p:nvSpPr>
          <p:cNvPr id="4" name="矩形 3"/>
          <p:cNvSpPr/>
          <p:nvPr/>
        </p:nvSpPr>
        <p:spPr>
          <a:xfrm>
            <a:off x="9323781" y="240631"/>
            <a:ext cx="2339102"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一、用户</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注册</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val="2012160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96724" y="240631"/>
            <a:ext cx="3057247"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二、填写</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个人信息</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2"/>
          <a:stretch>
            <a:fillRect/>
          </a:stretch>
        </p:blipFill>
        <p:spPr>
          <a:xfrm>
            <a:off x="570487" y="1926121"/>
            <a:ext cx="5632464" cy="2918593"/>
          </a:xfrm>
          <a:prstGeom prst="rect">
            <a:avLst/>
          </a:prstGeom>
          <a:effectLst>
            <a:softEdge rad="63500"/>
          </a:effectLst>
        </p:spPr>
      </p:pic>
      <p:pic>
        <p:nvPicPr>
          <p:cNvPr id="4" name="Picture 2"/>
          <p:cNvPicPr>
            <a:picLocks noChangeAspect="1" noChangeArrowheads="1"/>
          </p:cNvPicPr>
          <p:nvPr/>
        </p:nvPicPr>
        <p:blipFill rotWithShape="1">
          <a:blip r:embed="rId3" cstate="print"/>
          <a:srcRect b="15060"/>
          <a:stretch/>
        </p:blipFill>
        <p:spPr bwMode="auto">
          <a:xfrm>
            <a:off x="6537788" y="1898684"/>
            <a:ext cx="5110998" cy="2946030"/>
          </a:xfrm>
          <a:prstGeom prst="rect">
            <a:avLst/>
          </a:prstGeom>
          <a:noFill/>
          <a:ln w="9525">
            <a:noFill/>
            <a:miter lim="800000"/>
            <a:headEnd/>
            <a:tailEnd/>
          </a:ln>
          <a:effectLst>
            <a:softEdge rad="63500"/>
          </a:effectLst>
        </p:spPr>
      </p:pic>
      <p:grpSp>
        <p:nvGrpSpPr>
          <p:cNvPr id="5" name="组合 4"/>
          <p:cNvGrpSpPr/>
          <p:nvPr/>
        </p:nvGrpSpPr>
        <p:grpSpPr>
          <a:xfrm>
            <a:off x="570487" y="5127606"/>
            <a:ext cx="540000" cy="540000"/>
            <a:chOff x="928662" y="3571882"/>
            <a:chExt cx="540000" cy="540000"/>
          </a:xfrm>
          <a:effectLst>
            <a:outerShdw blurRad="50800" dist="38100" dir="2700000" algn="tl" rotWithShape="0">
              <a:prstClr val="black">
                <a:alpha val="40000"/>
              </a:prstClr>
            </a:outerShdw>
          </a:effectLst>
        </p:grpSpPr>
        <p:sp>
          <p:nvSpPr>
            <p:cNvPr id="6" name="泪滴形 5"/>
            <p:cNvSpPr/>
            <p:nvPr/>
          </p:nvSpPr>
          <p:spPr>
            <a:xfrm rot="8100000">
              <a:off x="928662" y="3571882"/>
              <a:ext cx="540000" cy="54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18662" y="3661882"/>
              <a:ext cx="360000" cy="36000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37788" y="5127606"/>
            <a:ext cx="540000" cy="540000"/>
            <a:chOff x="928662" y="3571882"/>
            <a:chExt cx="540000" cy="540000"/>
          </a:xfrm>
          <a:effectLst>
            <a:outerShdw blurRad="50800" dist="38100" dir="2700000" algn="tl" rotWithShape="0">
              <a:prstClr val="black">
                <a:alpha val="40000"/>
              </a:prstClr>
            </a:outerShdw>
          </a:effectLst>
        </p:grpSpPr>
        <p:sp>
          <p:nvSpPr>
            <p:cNvPr id="9" name="泪滴形 8"/>
            <p:cNvSpPr/>
            <p:nvPr/>
          </p:nvSpPr>
          <p:spPr>
            <a:xfrm rot="8100000">
              <a:off x="928662" y="3571882"/>
              <a:ext cx="540000" cy="54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18662" y="3661882"/>
              <a:ext cx="360000" cy="36000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153824" y="5253612"/>
            <a:ext cx="4980627" cy="400110"/>
          </a:xfrm>
          <a:prstGeom prst="rect">
            <a:avLst/>
          </a:prstGeom>
        </p:spPr>
        <p:txBody>
          <a:bodyPr wrap="square">
            <a:spAutoFit/>
          </a:bodyPr>
          <a:lstStyle/>
          <a:p>
            <a:r>
              <a:rPr lang="zh-CN" altLang="en-US" sz="2000" dirty="0" smtClean="0">
                <a:ea typeface="仿宋_GB2312" panose="02010609030101010101" pitchFamily="49" charset="-122"/>
                <a:cs typeface="仿宋_GB2312" panose="02010609030101010101" pitchFamily="49" charset="-122"/>
              </a:rPr>
              <a:t>点击</a:t>
            </a:r>
            <a:r>
              <a:rPr lang="zh-CN" altLang="zh-CN" sz="2000" dirty="0" smtClean="0">
                <a:ea typeface="仿宋_GB2312" panose="02010609030101010101" pitchFamily="49" charset="-122"/>
                <a:cs typeface="仿宋_GB2312" panose="02010609030101010101" pitchFamily="49" charset="-122"/>
              </a:rPr>
              <a:t>“杭州”</a:t>
            </a:r>
            <a:r>
              <a:rPr lang="zh-CN" altLang="zh-CN" sz="2000" dirty="0">
                <a:ea typeface="仿宋_GB2312" panose="02010609030101010101" pitchFamily="49" charset="-122"/>
                <a:cs typeface="仿宋_GB2312" panose="02010609030101010101" pitchFamily="49" charset="-122"/>
              </a:rPr>
              <a:t>页面的“个人办事”</a:t>
            </a:r>
            <a:r>
              <a:rPr lang="zh-CN" altLang="zh-CN" sz="2000" dirty="0" smtClean="0">
                <a:ea typeface="仿宋_GB2312" panose="02010609030101010101" pitchFamily="49" charset="-122"/>
                <a:cs typeface="仿宋_GB2312" panose="02010609030101010101" pitchFamily="49" charset="-122"/>
              </a:rPr>
              <a:t>模块</a:t>
            </a:r>
            <a:r>
              <a:rPr lang="zh-CN" altLang="en-US" sz="2000" dirty="0" smtClean="0">
                <a:ea typeface="仿宋_GB2312" panose="02010609030101010101" pitchFamily="49" charset="-122"/>
                <a:cs typeface="仿宋_GB2312" panose="02010609030101010101" pitchFamily="49" charset="-122"/>
              </a:rPr>
              <a:t>。</a:t>
            </a:r>
            <a:endParaRPr lang="zh-CN" altLang="en-US" sz="2000" dirty="0"/>
          </a:p>
        </p:txBody>
      </p:sp>
      <p:sp>
        <p:nvSpPr>
          <p:cNvPr id="12" name="矩形 11"/>
          <p:cNvSpPr/>
          <p:nvPr/>
        </p:nvSpPr>
        <p:spPr>
          <a:xfrm>
            <a:off x="7189627" y="5133113"/>
            <a:ext cx="4459160" cy="1015663"/>
          </a:xfrm>
          <a:prstGeom prst="rect">
            <a:avLst/>
          </a:prstGeom>
        </p:spPr>
        <p:txBody>
          <a:bodyPr wrap="square">
            <a:spAutoFit/>
          </a:bodyPr>
          <a:lstStyle/>
          <a:p>
            <a:r>
              <a:rPr lang="zh-CN" altLang="en-US" sz="2000" dirty="0">
                <a:ea typeface="仿宋_GB2312" panose="02010609030101010101" pitchFamily="49" charset="-122"/>
                <a:cs typeface="仿宋_GB2312" panose="02010609030101010101" pitchFamily="49" charset="-122"/>
              </a:rPr>
              <a:t>“按部门”选择“市人力社保局”，搜索或直接点击“高校毕业生就业手续办理”业务。</a:t>
            </a:r>
            <a:endParaRPr lang="zh-CN" altLang="en-US" sz="2000" dirty="0"/>
          </a:p>
        </p:txBody>
      </p:sp>
    </p:spTree>
    <p:extLst>
      <p:ext uri="{BB962C8B-B14F-4D97-AF65-F5344CB8AC3E}">
        <p14:creationId xmlns:p14="http://schemas.microsoft.com/office/powerpoint/2010/main" val="180306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796724" y="240631"/>
            <a:ext cx="3057247" cy="523220"/>
          </a:xfrm>
          <a:prstGeom prst="rect">
            <a:avLst/>
          </a:prstGeom>
          <a:noFill/>
        </p:spPr>
        <p:txBody>
          <a:bodyPr wrap="none" lIns="91440" tIns="45720" rIns="91440" bIns="45720">
            <a:spAutoFit/>
          </a:bodyPr>
          <a:lstStyle/>
          <a:p>
            <a:pPr algn="ctr"/>
            <a:r>
              <a:rPr lang="zh-CN" altLang="en-US" sz="2800" dirty="0" smtClean="0">
                <a:ln w="9525">
                  <a:solidFill>
                    <a:schemeClr val="bg1"/>
                  </a:solidFill>
                  <a:prstDash val="solid"/>
                </a:ln>
                <a:latin typeface="华康俪金黑W8(P)" panose="020B0800000000000000" pitchFamily="34" charset="-122"/>
                <a:ea typeface="华康俪金黑W8(P)" panose="020B0800000000000000" pitchFamily="34" charset="-122"/>
              </a:rPr>
              <a:t>二、填写</a:t>
            </a:r>
            <a:r>
              <a:rPr lang="zh-CN" altLang="en-US" sz="2800" dirty="0">
                <a:ln w="9525">
                  <a:solidFill>
                    <a:schemeClr val="bg1"/>
                  </a:solidFill>
                  <a:prstDash val="solid"/>
                </a:ln>
                <a:latin typeface="华康俪金黑W8(P)" panose="020B0800000000000000" pitchFamily="34" charset="-122"/>
                <a:ea typeface="华康俪金黑W8(P)" panose="020B0800000000000000" pitchFamily="34" charset="-122"/>
              </a:rPr>
              <a:t>个人信息</a:t>
            </a:r>
            <a:endParaRPr lang="zh-CN" altLang="en-US" sz="2800" cap="none" spc="0" dirty="0">
              <a:ln w="9525">
                <a:solidFill>
                  <a:schemeClr val="bg1"/>
                </a:solidFill>
                <a:prstDash val="solid"/>
              </a:ln>
              <a:solidFill>
                <a:schemeClr val="tx1"/>
              </a:solidFill>
              <a:latin typeface="华康俪金黑W8(P)" panose="020B0800000000000000" pitchFamily="34" charset="-122"/>
              <a:ea typeface="华康俪金黑W8(P)" panose="020B0800000000000000" pitchFamily="34" charset="-122"/>
            </a:endParaRPr>
          </a:p>
        </p:txBody>
      </p:sp>
      <p:grpSp>
        <p:nvGrpSpPr>
          <p:cNvPr id="6" name="组合 5"/>
          <p:cNvGrpSpPr/>
          <p:nvPr/>
        </p:nvGrpSpPr>
        <p:grpSpPr>
          <a:xfrm>
            <a:off x="762991" y="5127606"/>
            <a:ext cx="540000" cy="540000"/>
            <a:chOff x="928662" y="3571882"/>
            <a:chExt cx="540000" cy="540000"/>
          </a:xfrm>
          <a:effectLst>
            <a:outerShdw blurRad="50800" dist="38100" dir="2700000" algn="tl" rotWithShape="0">
              <a:prstClr val="black">
                <a:alpha val="40000"/>
              </a:prstClr>
            </a:outerShdw>
          </a:effectLst>
        </p:grpSpPr>
        <p:sp>
          <p:nvSpPr>
            <p:cNvPr id="7" name="泪滴形 6"/>
            <p:cNvSpPr/>
            <p:nvPr/>
          </p:nvSpPr>
          <p:spPr>
            <a:xfrm rot="8100000">
              <a:off x="928662" y="3571882"/>
              <a:ext cx="540000" cy="54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662" y="3661882"/>
              <a:ext cx="360000" cy="36000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183683" y="5133113"/>
            <a:ext cx="540000" cy="540000"/>
            <a:chOff x="928662" y="3571882"/>
            <a:chExt cx="540000" cy="540000"/>
          </a:xfrm>
          <a:effectLst>
            <a:outerShdw blurRad="50800" dist="38100" dir="2700000" algn="tl" rotWithShape="0">
              <a:prstClr val="black">
                <a:alpha val="40000"/>
              </a:prstClr>
            </a:outerShdw>
          </a:effectLst>
        </p:grpSpPr>
        <p:sp>
          <p:nvSpPr>
            <p:cNvPr id="10" name="泪滴形 9"/>
            <p:cNvSpPr/>
            <p:nvPr/>
          </p:nvSpPr>
          <p:spPr>
            <a:xfrm rot="8100000">
              <a:off x="928662" y="3571882"/>
              <a:ext cx="540000" cy="540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18662" y="3661882"/>
              <a:ext cx="360000" cy="36000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1414828" y="5133113"/>
            <a:ext cx="4334619" cy="707886"/>
          </a:xfrm>
          <a:prstGeom prst="rect">
            <a:avLst/>
          </a:prstGeom>
        </p:spPr>
        <p:txBody>
          <a:bodyPr wrap="square">
            <a:spAutoFit/>
          </a:bodyPr>
          <a:lstStyle/>
          <a:p>
            <a:r>
              <a:rPr lang="zh-CN" altLang="en-US" sz="2000" dirty="0">
                <a:ea typeface="仿宋_GB2312" panose="02010609030101010101" pitchFamily="49" charset="-122"/>
                <a:cs typeface="仿宋_GB2312" panose="02010609030101010101" pitchFamily="49" charset="-122"/>
              </a:rPr>
              <a:t>点击“网上办理”跳转至毕业生</a:t>
            </a:r>
            <a:r>
              <a:rPr lang="zh-CN" altLang="en-US" sz="2000" dirty="0" smtClean="0">
                <a:ea typeface="仿宋_GB2312" panose="02010609030101010101" pitchFamily="49" charset="-122"/>
                <a:cs typeface="仿宋_GB2312" panose="02010609030101010101" pitchFamily="49" charset="-122"/>
              </a:rPr>
              <a:t>快速通道。</a:t>
            </a:r>
            <a:endParaRPr lang="zh-CN" altLang="en-US" sz="2000" dirty="0"/>
          </a:p>
        </p:txBody>
      </p:sp>
      <p:sp>
        <p:nvSpPr>
          <p:cNvPr id="13" name="矩形 12"/>
          <p:cNvSpPr/>
          <p:nvPr/>
        </p:nvSpPr>
        <p:spPr>
          <a:xfrm>
            <a:off x="6835522" y="5138620"/>
            <a:ext cx="5026626" cy="707886"/>
          </a:xfrm>
          <a:prstGeom prst="rect">
            <a:avLst/>
          </a:prstGeom>
        </p:spPr>
        <p:txBody>
          <a:bodyPr wrap="square">
            <a:spAutoFit/>
          </a:bodyPr>
          <a:lstStyle/>
          <a:p>
            <a:r>
              <a:rPr lang="zh-CN" altLang="en-US" sz="2000" dirty="0">
                <a:ea typeface="仿宋_GB2312" panose="02010609030101010101" pitchFamily="49" charset="-122"/>
                <a:cs typeface="仿宋_GB2312" panose="02010609030101010101" pitchFamily="49" charset="-122"/>
              </a:rPr>
              <a:t>点击“杭州市高校毕业生就业手续”，填写个人相关信息。</a:t>
            </a:r>
            <a:endParaRPr lang="zh-CN" altLang="en-US" sz="2000" dirty="0"/>
          </a:p>
        </p:txBody>
      </p:sp>
      <p:pic>
        <p:nvPicPr>
          <p:cNvPr id="14" name="Picture 2"/>
          <p:cNvPicPr>
            <a:picLocks noChangeAspect="1" noChangeArrowheads="1"/>
          </p:cNvPicPr>
          <p:nvPr/>
        </p:nvPicPr>
        <p:blipFill>
          <a:blip r:embed="rId2" cstate="print"/>
          <a:srcRect/>
          <a:stretch>
            <a:fillRect/>
          </a:stretch>
        </p:blipFill>
        <p:spPr bwMode="auto">
          <a:xfrm>
            <a:off x="651153" y="1668234"/>
            <a:ext cx="5010482" cy="3145696"/>
          </a:xfrm>
          <a:prstGeom prst="rect">
            <a:avLst/>
          </a:prstGeom>
          <a:noFill/>
          <a:ln w="9525">
            <a:noFill/>
            <a:miter lim="800000"/>
            <a:headEnd/>
            <a:tailEnd/>
          </a:ln>
          <a:effectLst>
            <a:softEdge rad="63500"/>
          </a:effectLst>
        </p:spPr>
      </p:pic>
      <p:pic>
        <p:nvPicPr>
          <p:cNvPr id="4" name="图片 3"/>
          <p:cNvPicPr>
            <a:picLocks noChangeAspect="1"/>
          </p:cNvPicPr>
          <p:nvPr/>
        </p:nvPicPr>
        <p:blipFill>
          <a:blip r:embed="rId3"/>
          <a:stretch>
            <a:fillRect/>
          </a:stretch>
        </p:blipFill>
        <p:spPr>
          <a:xfrm>
            <a:off x="6071845" y="1668234"/>
            <a:ext cx="5512250" cy="3145696"/>
          </a:xfrm>
          <a:prstGeom prst="rect">
            <a:avLst/>
          </a:prstGeom>
          <a:effectLst>
            <a:softEdge rad="63500"/>
          </a:effectLst>
        </p:spPr>
      </p:pic>
    </p:spTree>
    <p:extLst>
      <p:ext uri="{BB962C8B-B14F-4D97-AF65-F5344CB8AC3E}">
        <p14:creationId xmlns:p14="http://schemas.microsoft.com/office/powerpoint/2010/main" val="74321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1916</TotalTime>
  <Words>1857</Words>
  <Application>Microsoft Office PowerPoint</Application>
  <PresentationFormat>自定义</PresentationFormat>
  <Paragraphs>124</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杭州市</dc:title>
  <dc:creator>yj</dc:creator>
  <cp:lastModifiedBy>User</cp:lastModifiedBy>
  <cp:revision>193</cp:revision>
  <dcterms:created xsi:type="dcterms:W3CDTF">2017-08-16T02:40:00Z</dcterms:created>
  <dcterms:modified xsi:type="dcterms:W3CDTF">2018-05-16T04:36:37Z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